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32"/>
  </p:notesMasterIdLst>
  <p:handoutMasterIdLst>
    <p:handoutMasterId r:id="rId33"/>
  </p:handoutMasterIdLst>
  <p:sldIdLst>
    <p:sldId id="258" r:id="rId4"/>
    <p:sldId id="404" r:id="rId5"/>
    <p:sldId id="405" r:id="rId6"/>
    <p:sldId id="273" r:id="rId7"/>
    <p:sldId id="274" r:id="rId8"/>
    <p:sldId id="348" r:id="rId9"/>
    <p:sldId id="275" r:id="rId10"/>
    <p:sldId id="423" r:id="rId11"/>
    <p:sldId id="409" r:id="rId12"/>
    <p:sldId id="438" r:id="rId13"/>
    <p:sldId id="439" r:id="rId14"/>
    <p:sldId id="407" r:id="rId15"/>
    <p:sldId id="455" r:id="rId16"/>
    <p:sldId id="350" r:id="rId17"/>
    <p:sldId id="408" r:id="rId18"/>
    <p:sldId id="354" r:id="rId19"/>
    <p:sldId id="356" r:id="rId20"/>
    <p:sldId id="424" r:id="rId21"/>
    <p:sldId id="456" r:id="rId22"/>
    <p:sldId id="411" r:id="rId23"/>
    <p:sldId id="315" r:id="rId24"/>
    <p:sldId id="454" r:id="rId25"/>
    <p:sldId id="470" r:id="rId26"/>
    <p:sldId id="412" r:id="rId27"/>
    <p:sldId id="373" r:id="rId28"/>
    <p:sldId id="374" r:id="rId29"/>
    <p:sldId id="375" r:id="rId30"/>
    <p:sldId id="371" r:id="rId3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微软雅黑" panose="020B050302020402020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2B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84" d="100"/>
          <a:sy n="84" d="100"/>
        </p:scale>
        <p:origin x="106" y="120"/>
      </p:cViewPr>
      <p:guideLst>
        <p:guide orient="horz" pos="2160"/>
        <p:guide pos="3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1D8BD707-D9CF-40AE-B4C6-C98DA3205C09}" type="datetimeFigureOut">
              <a:rPr lang="en-US" strike="noStrike" noProof="1">
                <a:latin typeface="+mn-lt"/>
                <a:ea typeface="造字工房悦黑 G0v1 常规体" pitchFamily="50" charset="-122"/>
                <a:cs typeface="+mn-cs"/>
              </a:rPr>
            </a:fld>
            <a:endParaRPr lang="en-US" strike="noStrike" noProof="1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6F15528-21DE-4FAA-801E-634DDDAF4B2B}" type="slidenum">
              <a:rPr strike="noStrike" noProof="1">
                <a:latin typeface="+mn-lt"/>
                <a:ea typeface="造字工房悦黑 G0v1 常规体" pitchFamily="50" charset="-122"/>
                <a:cs typeface="+mn-cs"/>
              </a:rPr>
            </a:fld>
            <a:endParaRPr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bk object 16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pPr lvl="0"/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600" b="0" i="0">
                <a:solidFill>
                  <a:schemeClr val="bg1"/>
                </a:solidFill>
                <a:latin typeface="Arial Unicode MS" panose="020B0604020202020204" charset="-122"/>
                <a:cs typeface="Arial Unicode MS" panose="020B0604020202020204" charset="-122"/>
              </a:defRPr>
            </a:lvl1pPr>
          </a:lstStyle>
          <a:p>
            <a:pPr fontAlgn="auto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1D8BD707-D9CF-40AE-B4C6-C98DA3205C09}" type="datetimeFigureOut">
              <a:rPr lang="en-US" strike="noStrike" noProof="1">
                <a:latin typeface="+mn-lt"/>
                <a:ea typeface="造字工房悦黑 G0v1 常规体" pitchFamily="50" charset="-122"/>
                <a:cs typeface="+mn-cs"/>
              </a:rPr>
            </a:fld>
            <a:endParaRPr lang="en-US" strike="noStrike" noProof="1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6F15528-21DE-4FAA-801E-634DDDAF4B2B}" type="slidenum">
              <a:rPr strike="noStrike" noProof="1">
                <a:latin typeface="+mn-lt"/>
                <a:ea typeface="造字工房悦黑 G0v1 常规体" pitchFamily="50" charset="-122"/>
                <a:cs typeface="+mn-cs"/>
              </a:rPr>
            </a:fld>
            <a:endParaRPr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1D8BD707-D9CF-40AE-B4C6-C98DA3205C09}" type="datetimeFigureOut">
              <a:rPr lang="en-US" strike="noStrike" noProof="1">
                <a:latin typeface="+mn-lt"/>
                <a:ea typeface="造字工房悦黑 G0v1 常规体" pitchFamily="50" charset="-122"/>
                <a:cs typeface="+mn-cs"/>
              </a:rPr>
            </a:fld>
            <a:endParaRPr lang="en-US" strike="noStrike" noProof="1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6F15528-21DE-4FAA-801E-634DDDAF4B2B}" type="slidenum">
              <a:rPr strike="noStrike" noProof="1">
                <a:latin typeface="+mn-lt"/>
                <a:ea typeface="造字工房悦黑 G0v1 常规体" pitchFamily="50" charset="-122"/>
                <a:cs typeface="+mn-cs"/>
              </a:rPr>
            </a:fld>
            <a:endParaRPr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bk object 16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pPr lvl="0"/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600" b="0" i="0">
                <a:solidFill>
                  <a:schemeClr val="bg1"/>
                </a:solidFill>
                <a:latin typeface="Arial Unicode MS" panose="020B0604020202020204" charset="-122"/>
                <a:cs typeface="Arial Unicode MS" panose="020B0604020202020204" charset="-122"/>
              </a:defRPr>
            </a:lvl1pPr>
          </a:lstStyle>
          <a:p>
            <a:pPr fontAlgn="auto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1D8BD707-D9CF-40AE-B4C6-C98DA3205C09}" type="datetimeFigureOut">
              <a:rPr lang="en-US" strike="noStrike" noProof="1">
                <a:latin typeface="+mn-lt"/>
                <a:ea typeface="造字工房悦黑 G0v1 常规体" pitchFamily="50" charset="-122"/>
                <a:cs typeface="+mn-cs"/>
              </a:rPr>
            </a:fld>
            <a:endParaRPr lang="en-US" strike="noStrike" noProof="1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6F15528-21DE-4FAA-801E-634DDDAF4B2B}" type="slidenum">
              <a:rPr strike="noStrike" noProof="1">
                <a:latin typeface="+mn-lt"/>
                <a:ea typeface="造字工房悦黑 G0v1 常规体" pitchFamily="50" charset="-122"/>
                <a:cs typeface="+mn-cs"/>
              </a:rPr>
            </a:fld>
            <a:endParaRPr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造字工房悦黑 G0v1 常规体" pitchFamily="50" charset="-122"/>
              </a:defRPr>
            </a:lvl1pPr>
          </a:lstStyle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造字工房悦黑 G0v1 常规体" pitchFamily="50" charset="-122"/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造字工房悦黑 G0v1 常规体" pitchFamily="50" charset="-122"/>
              </a:defRPr>
            </a:lvl1pPr>
          </a:lstStyle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造字工房悦黑 G0v1 常规体" pitchFamily="5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造字工房悦黑 G0v1 常规体" pitchFamily="50" charset="-122"/>
              </a:defRPr>
            </a:lvl1pPr>
          </a:lstStyle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造字工房悦黑 G0v1 常规体" pitchFamily="50" charset="-122"/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造字工房悦黑 G0v1 常规体" pitchFamily="50" charset="-122"/>
              </a:defRPr>
            </a:lvl1pPr>
          </a:lstStyle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造字工房悦黑 G0v1 常规体" pitchFamily="50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造字工房悦黑 G0v1 常规体" pitchFamily="5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造字工房悦黑 G0v1 常规体" pitchFamily="5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6.jpeg"/><Relationship Id="rId3" Type="http://schemas.openxmlformats.org/officeDocument/2006/relationships/image" Target="../media/image20.jpe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tags" Target="../tags/tag3.xml"/><Relationship Id="rId4" Type="http://schemas.openxmlformats.org/officeDocument/2006/relationships/image" Target="../media/image6.jpeg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9218" name="object 3"/>
          <p:cNvSpPr/>
          <p:nvPr/>
        </p:nvSpPr>
        <p:spPr>
          <a:xfrm>
            <a:off x="185738" y="195263"/>
            <a:ext cx="11820525" cy="6467475"/>
          </a:xfrm>
          <a:custGeom>
            <a:avLst/>
            <a:gdLst/>
            <a:ahLst/>
            <a:cxnLst/>
            <a:pathLst>
              <a:path w="11820525" h="6468109">
                <a:moveTo>
                  <a:pt x="0" y="6467856"/>
                </a:moveTo>
                <a:lnTo>
                  <a:pt x="11820144" y="6467856"/>
                </a:lnTo>
                <a:lnTo>
                  <a:pt x="11820144" y="0"/>
                </a:lnTo>
                <a:lnTo>
                  <a:pt x="0" y="0"/>
                </a:lnTo>
                <a:lnTo>
                  <a:pt x="0" y="6467856"/>
                </a:lnTo>
                <a:close/>
              </a:path>
            </a:pathLst>
          </a:custGeom>
          <a:noFill/>
          <a:ln w="12192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19" name="object 3"/>
          <p:cNvSpPr/>
          <p:nvPr/>
        </p:nvSpPr>
        <p:spPr>
          <a:xfrm>
            <a:off x="185738" y="195263"/>
            <a:ext cx="11820525" cy="6467475"/>
          </a:xfrm>
          <a:custGeom>
            <a:avLst/>
            <a:gdLst/>
            <a:ahLst/>
            <a:cxnLst/>
            <a:pathLst>
              <a:path w="11820525" h="6468109">
                <a:moveTo>
                  <a:pt x="0" y="6467856"/>
                </a:moveTo>
                <a:lnTo>
                  <a:pt x="11820144" y="6467856"/>
                </a:lnTo>
                <a:lnTo>
                  <a:pt x="11820144" y="0"/>
                </a:lnTo>
                <a:lnTo>
                  <a:pt x="0" y="0"/>
                </a:lnTo>
                <a:lnTo>
                  <a:pt x="0" y="6467856"/>
                </a:lnTo>
                <a:close/>
              </a:path>
            </a:pathLst>
          </a:custGeom>
          <a:noFill/>
          <a:ln w="12192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95488" y="1804988"/>
            <a:ext cx="9013825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7200" b="1" noProof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钻石甜心手机字体" pitchFamily="2" charset="-122"/>
                <a:ea typeface="钻石甜心手机字体" pitchFamily="2" charset="-122"/>
                <a:cs typeface="钻石甜心手机字体" pitchFamily="2" charset="-122"/>
              </a:rPr>
              <a:t>百炼成港</a:t>
            </a:r>
            <a:r>
              <a:rPr lang="en-US" altLang="zh-CN" sz="7200" b="1" noProof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钻石甜心手机字体" pitchFamily="2" charset="-122"/>
                <a:ea typeface="钻石甜心手机字体" pitchFamily="2" charset="-122"/>
                <a:cs typeface="钻石甜心手机字体" pitchFamily="2" charset="-122"/>
              </a:rPr>
              <a:t> </a:t>
            </a:r>
            <a:r>
              <a:rPr lang="zh-CN" altLang="en-US" sz="7200" b="1" noProof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钻石甜心手机字体" pitchFamily="2" charset="-122"/>
                <a:ea typeface="钻石甜心手机字体" pitchFamily="2" charset="-122"/>
                <a:cs typeface="钻石甜心手机字体" pitchFamily="2" charset="-122"/>
              </a:rPr>
              <a:t>华麗绽放</a:t>
            </a:r>
            <a:endParaRPr lang="zh-CN" altLang="en-US" sz="7200" b="1" noProof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钻石甜心手机字体" pitchFamily="2" charset="-122"/>
              <a:ea typeface="钻石甜心手机字体" pitchFamily="2" charset="-122"/>
              <a:cs typeface="钻石甜心手机字体" pitchFamily="2" charset="-122"/>
            </a:endParaRPr>
          </a:p>
        </p:txBody>
      </p:sp>
      <p:sp>
        <p:nvSpPr>
          <p:cNvPr id="9221" name="文本框 2"/>
          <p:cNvSpPr txBox="1"/>
          <p:nvPr/>
        </p:nvSpPr>
        <p:spPr>
          <a:xfrm>
            <a:off x="3087688" y="3525838"/>
            <a:ext cx="6016625" cy="36830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dirty="0">
                <a:solidFill>
                  <a:schemeClr val="bg1"/>
                </a:solidFill>
                <a:latin typeface="Calibri" panose="020F0502020204030204" charset="0"/>
                <a:ea typeface="造字工房悦黑 G0v1 常规体" pitchFamily="50" charset="-122"/>
              </a:rPr>
              <a:t>雅安无水港城市展厅开放活动思路</a:t>
            </a:r>
            <a:endParaRPr lang="zh-CN" altLang="en-US" dirty="0">
              <a:solidFill>
                <a:schemeClr val="bg1"/>
              </a:solidFill>
              <a:latin typeface="Calibri" panose="020F0502020204030204" charset="0"/>
              <a:ea typeface="造字工房悦黑 G0v1 常规体" pitchFamily="50" charset="-122"/>
            </a:endParaRPr>
          </a:p>
        </p:txBody>
      </p:sp>
      <p:sp>
        <p:nvSpPr>
          <p:cNvPr id="9222" name="矩形 6"/>
          <p:cNvSpPr/>
          <p:nvPr/>
        </p:nvSpPr>
        <p:spPr>
          <a:xfrm>
            <a:off x="3848100" y="4078288"/>
            <a:ext cx="75057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Adobe Gurmukhi" pitchFamily="50" charset="0"/>
                <a:ea typeface="造字工房悦黑 G0v1 常规体" pitchFamily="50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Adobe Gurmukhi" pitchFamily="50" charset="0"/>
                <a:ea typeface="造字工房悦黑 G0v1 常规体" pitchFamily="50" charset="-122"/>
              </a:rPr>
              <a:t>Thoughts on opening the exhibition hall of Ya'an dry port city</a:t>
            </a:r>
            <a:endParaRPr lang="en-US" altLang="zh-CN">
              <a:solidFill>
                <a:schemeClr val="bg1"/>
              </a:solidFill>
              <a:latin typeface="Adobe Gurmukhi" pitchFamily="50" charset="0"/>
              <a:ea typeface="造字工房悦黑 G0v1 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51463" y="4627563"/>
            <a:ext cx="75057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b="1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urmukhi" pitchFamily="50" charset="0"/>
                <a:ea typeface="★風雲" pitchFamily="2" charset="-128"/>
                <a:cs typeface="Adobe Gurmukhi" pitchFamily="50" charset="0"/>
              </a:rPr>
              <a:t>2021.11</a:t>
            </a:r>
            <a:endParaRPr lang="zh-CN" altLang="en-US" b="1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Gurmukhi" pitchFamily="50" charset="0"/>
              <a:ea typeface="造字工房悦黑 G0v1 常规体" pitchFamily="50" charset="-122"/>
              <a:cs typeface="Adobe Gurmukhi" pitchFamily="50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object 2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8434" name="object 3"/>
          <p:cNvSpPr/>
          <p:nvPr/>
        </p:nvSpPr>
        <p:spPr>
          <a:xfrm>
            <a:off x="503238" y="414338"/>
            <a:ext cx="11185525" cy="5659437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35" name="object 7"/>
          <p:cNvSpPr txBox="1"/>
          <p:nvPr/>
        </p:nvSpPr>
        <p:spPr>
          <a:xfrm>
            <a:off x="1374775" y="2060575"/>
            <a:ext cx="9442450" cy="2400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121920" rIns="0" bIns="0" anchor="t" anchorCtr="0">
            <a:spAutoFit/>
          </a:bodyPr>
          <a:p>
            <a:pPr marL="12700">
              <a:spcBef>
                <a:spcPts val="965"/>
              </a:spcBef>
            </a:pPr>
            <a:r>
              <a:rPr lang="zh-CN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展厅亮相前三天：名山区</a:t>
            </a:r>
            <a:r>
              <a:rPr lang="en-US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---</a:t>
            </a: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小蜜蜂每天进行项目定制铝箔气球派发</a:t>
            </a:r>
            <a:endParaRPr lang="en-US" altLang="zh-CN" sz="1400" dirty="0">
              <a:latin typeface="逼格锐线体简4.0(原名张海山锐线体）" charset="-122"/>
              <a:ea typeface="逼格锐线体简4.0(原名张海山锐线体）" charset="-122"/>
            </a:endParaRPr>
          </a:p>
          <a:p>
            <a:pPr marL="12700">
              <a:spcBef>
                <a:spcPts val="965"/>
              </a:spcBef>
            </a:pP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                           雨城区</a:t>
            </a:r>
            <a:r>
              <a:rPr lang="en-US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---</a:t>
            </a: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小蜜蜂每天进行项目定制铝箔气球派发</a:t>
            </a:r>
            <a:endParaRPr lang="zh-CN" altLang="en-US" sz="1400" dirty="0">
              <a:latin typeface="逼格锐线体简4.0(原名张海山锐线体）" charset="-122"/>
              <a:ea typeface="逼格锐线体简4.0(原名张海山锐线体）" charset="-122"/>
              <a:sym typeface="微软雅黑" panose="020B0503020204020204" charset="-122"/>
            </a:endParaRPr>
          </a:p>
          <a:p>
            <a:pPr marL="12700">
              <a:spcBef>
                <a:spcPts val="965"/>
              </a:spcBef>
            </a:pP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展厅亮相前一天：所有物料及人员就位</a:t>
            </a:r>
            <a:endParaRPr lang="zh-CN" altLang="en-US" sz="1400" dirty="0">
              <a:latin typeface="逼格锐线体简4.0(原名张海山锐线体）" charset="-122"/>
              <a:ea typeface="逼格锐线体简4.0(原名张海山锐线体）" charset="-122"/>
            </a:endParaRPr>
          </a:p>
          <a:p>
            <a:pPr marL="12700">
              <a:spcBef>
                <a:spcPts val="965"/>
              </a:spcBef>
            </a:pP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展厅亮相当天：</a:t>
            </a:r>
            <a:r>
              <a:rPr lang="en-US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08:30-09:30</a:t>
            </a: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，</a:t>
            </a:r>
            <a:r>
              <a:rPr lang="en-US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12:00-14:00</a:t>
            </a: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五菱宏光车队在展厅处就位，</a:t>
            </a:r>
            <a:endParaRPr lang="zh-CN" altLang="en-US" sz="1400" dirty="0">
              <a:latin typeface="逼格锐线体简4.0(原名张海山锐线体）" charset="-122"/>
              <a:ea typeface="逼格锐线体简4.0(原名张海山锐线体）" charset="-122"/>
            </a:endParaRPr>
          </a:p>
          <a:p>
            <a:pPr marL="12700">
              <a:spcBef>
                <a:spcPts val="965"/>
              </a:spcBef>
            </a:pP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              </a:t>
            </a:r>
            <a:r>
              <a:rPr lang="en-US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09:30-12:00</a:t>
            </a: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，</a:t>
            </a:r>
            <a:r>
              <a:rPr lang="en-US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14:00-17:00</a:t>
            </a: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五菱宏光</a:t>
            </a:r>
            <a:r>
              <a:rPr lang="en-US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mini</a:t>
            </a: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车队及车模全城巡游</a:t>
            </a:r>
            <a:endParaRPr lang="zh-CN" altLang="en-US" sz="1400" dirty="0">
              <a:latin typeface="逼格锐线体简4.0(原名张海山锐线体）" charset="-122"/>
              <a:ea typeface="逼格锐线体简4.0(原名张海山锐线体）" charset="-122"/>
            </a:endParaRPr>
          </a:p>
          <a:p>
            <a:pPr marL="12700">
              <a:spcBef>
                <a:spcPts val="965"/>
              </a:spcBef>
            </a:pP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              </a:t>
            </a:r>
            <a:r>
              <a:rPr lang="en-US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10:00-18:00</a:t>
            </a: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气球模特、变形金刚、气球小丑、人偶在展厅周围及万达广场内进行巡游并派发项目定制铝</a:t>
            </a:r>
            <a:endParaRPr lang="zh-CN" altLang="en-US" sz="1400" dirty="0">
              <a:latin typeface="逼格锐线体简4.0(原名张海山锐线体）" charset="-122"/>
              <a:ea typeface="逼格锐线体简4.0(原名张海山锐线体）" charset="-122"/>
            </a:endParaRPr>
          </a:p>
          <a:p>
            <a:pPr marL="12700">
              <a:spcBef>
                <a:spcPts val="965"/>
              </a:spcBef>
            </a:pP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                         箔气球，乐队在展厅外暖场               </a:t>
            </a:r>
            <a:endParaRPr lang="zh-CN" altLang="en-US" sz="1400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8436" name="文本框 27"/>
          <p:cNvSpPr txBox="1"/>
          <p:nvPr/>
        </p:nvSpPr>
        <p:spPr>
          <a:xfrm>
            <a:off x="895350" y="588963"/>
            <a:ext cx="29940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逼格锐线体简4.0(原名张海山锐线体）" charset="-122"/>
                <a:ea typeface="逼格锐线体简4.0(原名张海山锐线体）" charset="-122"/>
              </a:rPr>
              <a:t>活动流程</a:t>
            </a:r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  <a:p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object 2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9458" name="object 3"/>
          <p:cNvSpPr/>
          <p:nvPr/>
        </p:nvSpPr>
        <p:spPr>
          <a:xfrm>
            <a:off x="503238" y="414338"/>
            <a:ext cx="11185525" cy="5659437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59" name="文本框 27"/>
          <p:cNvSpPr txBox="1"/>
          <p:nvPr/>
        </p:nvSpPr>
        <p:spPr>
          <a:xfrm>
            <a:off x="895350" y="588963"/>
            <a:ext cx="29940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逼格锐线体简4.0(原名张海山锐线体）" charset="-122"/>
                <a:ea typeface="逼格锐线体简4.0(原名张海山锐线体）" charset="-122"/>
              </a:rPr>
              <a:t>活动流程</a:t>
            </a:r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  <a:p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895350" y="1138238"/>
          <a:ext cx="10333038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453"/>
                <a:gridCol w="3931080"/>
                <a:gridCol w="4627314"/>
              </a:tblGrid>
              <a:tr h="420837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42083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日期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时间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  <a:endParaRPr lang="zh-CN" altLang="en-US" dirty="0"/>
                    </a:p>
                  </a:txBody>
                  <a:tcPr/>
                </a:tc>
              </a:tr>
              <a:tr h="42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11.25-11.26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9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00-18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雨城区、名山区定制气球派送</a:t>
                      </a:r>
                      <a:endParaRPr lang="zh-CN" altLang="en-US" dirty="0"/>
                    </a:p>
                  </a:txBody>
                  <a:tcPr/>
                </a:tc>
              </a:tr>
              <a:tr h="420837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11.26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9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00-18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物料及人员到位，彩排</a:t>
                      </a:r>
                      <a:endParaRPr lang="zh-CN" altLang="en-US" dirty="0"/>
                    </a:p>
                  </a:txBody>
                  <a:tcPr/>
                </a:tc>
              </a:tr>
              <a:tr h="420837">
                <a:tc rowSpan="7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11.27 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8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30-10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      12:00-15:00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mini</a:t>
                      </a:r>
                      <a:r>
                        <a:rPr lang="zh-CN" altLang="en-US" dirty="0"/>
                        <a:t>巡游</a:t>
                      </a:r>
                      <a:endParaRPr lang="en-US" altLang="zh-CN" dirty="0"/>
                    </a:p>
                  </a:txBody>
                  <a:tcPr/>
                </a:tc>
              </a:tr>
              <a:tr h="420837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00-12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00   15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00-18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mini</a:t>
                      </a:r>
                      <a:r>
                        <a:rPr lang="zh-CN" altLang="en-US" dirty="0"/>
                        <a:t>展位展览、模特迎宾</a:t>
                      </a:r>
                      <a:endParaRPr lang="zh-CN" altLang="en-US" dirty="0"/>
                    </a:p>
                  </a:txBody>
                  <a:tcPr/>
                </a:tc>
              </a:tr>
              <a:tr h="420837">
                <a:tc vMerge="1">
                  <a:tcPr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00-18</a:t>
                      </a:r>
                      <a:r>
                        <a:rPr lang="zh-CN" altLang="en-US" dirty="0"/>
                        <a:t>：</a:t>
                      </a:r>
                      <a:r>
                        <a:rPr lang="en-US" altLang="zh-CN" dirty="0"/>
                        <a:t>00</a:t>
                      </a:r>
                      <a:endParaRPr lang="en-US" altLang="zh-CN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气球模特进行气球派送导客</a:t>
                      </a:r>
                      <a:endParaRPr lang="zh-CN" altLang="en-US" dirty="0"/>
                    </a:p>
                  </a:txBody>
                  <a:tcPr/>
                </a:tc>
              </a:tr>
              <a:tr h="42083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变形金刚、气球小丑、人偶互动导客</a:t>
                      </a:r>
                      <a:endParaRPr lang="zh-CN" altLang="en-US" dirty="0"/>
                    </a:p>
                  </a:txBody>
                  <a:tcPr/>
                </a:tc>
              </a:tr>
              <a:tr h="42083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海洋球寻钱活动</a:t>
                      </a:r>
                      <a:endParaRPr lang="zh-CN" altLang="en-US" dirty="0"/>
                    </a:p>
                  </a:txBody>
                  <a:tcPr/>
                </a:tc>
              </a:tr>
              <a:tr h="42083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乐队暖场</a:t>
                      </a:r>
                      <a:endParaRPr lang="zh-CN" altLang="en-US" dirty="0"/>
                    </a:p>
                  </a:txBody>
                  <a:tcPr/>
                </a:tc>
              </a:tr>
              <a:tr h="42083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客户签到参与活动，转发项目信息集赞满</a:t>
                      </a:r>
                      <a:r>
                        <a:rPr lang="en-US" altLang="zh-CN" dirty="0"/>
                        <a:t>38</a:t>
                      </a:r>
                      <a:r>
                        <a:rPr lang="zh-CN" altLang="en-US" dirty="0"/>
                        <a:t>获得礼品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20482" name="object 3"/>
          <p:cNvSpPr/>
          <p:nvPr/>
        </p:nvSpPr>
        <p:spPr>
          <a:xfrm>
            <a:off x="185738" y="195263"/>
            <a:ext cx="11820525" cy="6467475"/>
          </a:xfrm>
          <a:custGeom>
            <a:avLst/>
            <a:gdLst/>
            <a:ahLst/>
            <a:cxnLst/>
            <a:pathLst>
              <a:path w="11820525" h="6468109">
                <a:moveTo>
                  <a:pt x="0" y="6467856"/>
                </a:moveTo>
                <a:lnTo>
                  <a:pt x="11820144" y="6467856"/>
                </a:lnTo>
                <a:lnTo>
                  <a:pt x="11820144" y="0"/>
                </a:lnTo>
                <a:lnTo>
                  <a:pt x="0" y="0"/>
                </a:lnTo>
                <a:lnTo>
                  <a:pt x="0" y="6467856"/>
                </a:lnTo>
                <a:close/>
              </a:path>
            </a:pathLst>
          </a:custGeom>
          <a:noFill/>
          <a:ln w="12192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" name="object 8"/>
          <p:cNvSpPr txBox="1"/>
          <p:nvPr/>
        </p:nvSpPr>
        <p:spPr>
          <a:xfrm>
            <a:off x="2416175" y="4519613"/>
            <a:ext cx="8021638" cy="104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85420" algn="ctr" fontAlgn="auto">
              <a:spcBef>
                <a:spcPts val="100"/>
              </a:spcBef>
            </a:pPr>
            <a:r>
              <a:rPr lang="zh-CN" sz="2400" noProof="1" dirty="0">
                <a:solidFill>
                  <a:schemeClr val="bg1"/>
                </a:solidFill>
                <a:latin typeface="造字工房悦圆 G0v1 常规体" pitchFamily="50" charset="-122"/>
                <a:ea typeface="造字工房悦圆 G0v1 常规体" pitchFamily="50" charset="-122"/>
                <a:cs typeface="Arial Unicode MS" panose="020B0604020202020204" charset="-122"/>
              </a:rPr>
              <a:t>氛围包装</a:t>
            </a:r>
            <a:endParaRPr sz="2400" noProof="1" dirty="0">
              <a:latin typeface="造字工房悦圆 G0v1 常规体" pitchFamily="50" charset="-122"/>
              <a:ea typeface="造字工房悦圆 G0v1 常规体" pitchFamily="50" charset="-122"/>
              <a:cs typeface="Arial Unicode MS" panose="020B0604020202020204" charset="-122"/>
            </a:endParaRPr>
          </a:p>
          <a:p>
            <a:pPr marL="12700" fontAlgn="auto">
              <a:spcBef>
                <a:spcPts val="2265"/>
              </a:spcBef>
            </a:pPr>
            <a:r>
              <a:rPr lang="zh-CN" altLang="en-US" sz="2400" noProof="1" dirty="0">
                <a:solidFill>
                  <a:srgbClr val="FFFFFF"/>
                </a:solidFill>
                <a:latin typeface="造字工房悦圆 G0v1 常规体" pitchFamily="50" charset="-122"/>
                <a:ea typeface="造字工房悦圆 G0v1 常规体" pitchFamily="50" charset="-122"/>
                <a:cs typeface="Arial Unicode MS" panose="020B0604020202020204" charset="-122"/>
              </a:rPr>
              <a:t>潮玩打卡点、软体巡游互动，燃爆万达广场</a:t>
            </a:r>
            <a:endParaRPr sz="2400" noProof="1" dirty="0">
              <a:latin typeface="造字工房悦圆 G0v1 常规体" pitchFamily="50" charset="-122"/>
              <a:ea typeface="造字工房悦圆 G0v1 常规体" pitchFamily="50" charset="-122"/>
              <a:cs typeface="Arial Unicode MS" panose="020B0604020202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6175" y="2411413"/>
            <a:ext cx="9013825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sz="7200" b="1" noProof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钻石甜心手机字体" pitchFamily="2" charset="-122"/>
                <a:ea typeface="钻石甜心手机字体" pitchFamily="2" charset="-122"/>
                <a:cs typeface="钻石甜心手机字体" pitchFamily="2" charset="-122"/>
              </a:rPr>
              <a:t>二、氛围包装</a:t>
            </a:r>
            <a:endParaRPr lang="zh-CN" sz="7200" b="1" noProof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钻石甜心手机字体" pitchFamily="2" charset="-122"/>
              <a:ea typeface="钻石甜心手机字体" pitchFamily="2" charset="-122"/>
              <a:cs typeface="钻石甜心手机字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object 3"/>
          <p:cNvSpPr/>
          <p:nvPr/>
        </p:nvSpPr>
        <p:spPr>
          <a:xfrm>
            <a:off x="503238" y="417513"/>
            <a:ext cx="11187112" cy="5657850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06" name="文本框 8"/>
          <p:cNvSpPr txBox="1"/>
          <p:nvPr/>
        </p:nvSpPr>
        <p:spPr>
          <a:xfrm>
            <a:off x="641350" y="641350"/>
            <a:ext cx="15700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latin typeface="逼格锐线体简4.0(原名张海山锐线体）" charset="-122"/>
                <a:ea typeface="逼格锐线体简4.0(原名张海山锐线体）" charset="-122"/>
              </a:rPr>
              <a:t>平面布置</a:t>
            </a:r>
            <a:endParaRPr lang="zh-CN" altLang="en-US" sz="2400" b="1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513" y="417513"/>
            <a:ext cx="8732837" cy="5657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530" name="文本框 8"/>
          <p:cNvSpPr txBox="1"/>
          <p:nvPr/>
        </p:nvSpPr>
        <p:spPr>
          <a:xfrm>
            <a:off x="641350" y="641350"/>
            <a:ext cx="15700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latin typeface="逼格锐线体简4.0(原名张海山锐线体）" charset="-122"/>
                <a:ea typeface="逼格锐线体简4.0(原名张海山锐线体）" charset="-122"/>
              </a:rPr>
              <a:t>通道氛围</a:t>
            </a:r>
            <a:endParaRPr lang="zh-CN" altLang="en-US" sz="2400" b="1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7925" y="2524125"/>
            <a:ext cx="4156075" cy="277018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2" name="Picture 2" descr="http://img.ef360.com/EditManager/File/news/201904/201904081603533253_800x53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5575" y="1517650"/>
            <a:ext cx="4383088" cy="276383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3" name="文本框 4"/>
          <p:cNvSpPr txBox="1"/>
          <p:nvPr/>
        </p:nvSpPr>
        <p:spPr>
          <a:xfrm>
            <a:off x="1425575" y="4625975"/>
            <a:ext cx="4511675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以路牌形式，演绎川藏线城市坐标、物流中心等形象坐标，打卡川藏线，游客通过打卡全程川藏线领取礼品，完成无水港项目财富聚集；</a:t>
            </a:r>
            <a:endParaRPr lang="zh-CN" altLang="en-US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54" name="文本框 8"/>
          <p:cNvSpPr txBox="1"/>
          <p:nvPr/>
        </p:nvSpPr>
        <p:spPr>
          <a:xfrm>
            <a:off x="641350" y="641350"/>
            <a:ext cx="2647950" cy="460375"/>
          </a:xfrm>
          <a:prstGeom prst="rect">
            <a:avLst/>
          </a:prstGeom>
          <a:solidFill>
            <a:schemeClr val="tx1">
              <a:alpha val="62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打卡点</a:t>
            </a:r>
            <a:endParaRPr lang="zh-CN" altLang="en-US" sz="2400" b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712788" y="3216275"/>
            <a:ext cx="3576638" cy="24288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8281988" y="3216275"/>
            <a:ext cx="3267075" cy="243046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7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4367213" y="3216275"/>
            <a:ext cx="3836988" cy="243046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558" name="文本框 4"/>
          <p:cNvSpPr txBox="1"/>
          <p:nvPr/>
        </p:nvSpPr>
        <p:spPr>
          <a:xfrm>
            <a:off x="712788" y="1604963"/>
            <a:ext cx="10718800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现场以设置打卡点，以堆头造型</a:t>
            </a:r>
            <a:r>
              <a:rPr lang="en-US" altLang="zh-CN" dirty="0">
                <a:latin typeface="逼格锐线体简4.0(原名张海山锐线体）" charset="-122"/>
                <a:ea typeface="逼格锐线体简4.0(原名张海山锐线体）" charset="-122"/>
              </a:rPr>
              <a:t>+</a:t>
            </a: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模特形式等设置供游客打卡传播，吸引来宾互动；</a:t>
            </a:r>
            <a:endParaRPr lang="zh-CN" altLang="en-US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457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238" y="425450"/>
            <a:ext cx="11185525" cy="56594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4579" name="文本框 8"/>
          <p:cNvSpPr txBox="1"/>
          <p:nvPr/>
        </p:nvSpPr>
        <p:spPr>
          <a:xfrm>
            <a:off x="641350" y="641350"/>
            <a:ext cx="2647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打卡点推荐</a:t>
            </a:r>
            <a:r>
              <a:rPr lang="en-US" altLang="zh-CN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0" name="object 4"/>
          <p:cNvSpPr txBox="1">
            <a:spLocks noGrp="1"/>
          </p:cNvSpPr>
          <p:nvPr>
            <p:ph type="title"/>
          </p:nvPr>
        </p:nvSpPr>
        <p:spPr>
          <a:xfrm>
            <a:off x="7194550" y="1104900"/>
            <a:ext cx="4489450" cy="981075"/>
          </a:xfrm>
          <a:solidFill>
            <a:schemeClr val="tx1">
              <a:alpha val="48000"/>
            </a:schemeClr>
          </a:solidFill>
        </p:spPr>
        <p:txBody>
          <a:bodyPr vert="horz" wrap="square" lIns="0" tIns="243204" rIns="0" bIns="0" rtlCol="0">
            <a:spAutoFit/>
          </a:bodyPr>
          <a:lstStyle/>
          <a:p>
            <a:pPr marL="189230" marR="0" indent="0" algn="l" defTabSz="914400" rtl="0" eaLnBrk="1" fontAlgn="auto" latinLnBrk="0" hangingPunct="1">
              <a:lnSpc>
                <a:spcPct val="100000"/>
              </a:lnSpc>
              <a:spcBef>
                <a:spcPts val="915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kern="1200" cap="none" spc="0" normalizeH="0" baseline="0" noProof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财富拍照墙</a:t>
            </a:r>
            <a:br>
              <a:rPr lang="en-US" altLang="zh-CN" sz="2000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</a:br>
            <a:r>
              <a:rPr kumimoji="0" lang="zh-CN" altLang="en-US" sz="2000" b="0" i="0" u="none" strike="noStrike" kern="1200" cap="none" spc="0" normalizeH="0" baseline="0" noProof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设置川藏</a:t>
            </a:r>
            <a:r>
              <a:rPr kumimoji="0" lang="zh-CN" altLang="en-US" sz="2000" b="0" i="0" u="none" strike="noStrike" kern="1200" cap="none" spc="-5" normalizeH="0" baseline="0" noProof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，吸引游客拍照留念</a:t>
            </a:r>
            <a:r>
              <a:rPr kumimoji="0" sz="2000" b="0" i="0" u="none" strike="noStrike" kern="1200" cap="none" spc="0" normalizeH="0" baseline="0" noProof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-</a:t>
            </a:r>
            <a:endParaRPr kumimoji="0" sz="2000" b="0" i="0" u="none" strike="noStrike" kern="1200" cap="none" spc="0" normalizeH="0" baseline="0" noProof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602" name="文本框 8"/>
          <p:cNvSpPr txBox="1"/>
          <p:nvPr/>
        </p:nvSpPr>
        <p:spPr>
          <a:xfrm>
            <a:off x="1084263" y="650875"/>
            <a:ext cx="2201862" cy="460375"/>
          </a:xfrm>
          <a:prstGeom prst="rect">
            <a:avLst/>
          </a:prstGeom>
          <a:solidFill>
            <a:schemeClr val="tx1">
              <a:alpha val="62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打卡点推荐</a:t>
            </a:r>
            <a:endParaRPr lang="zh-CN" altLang="en-US" sz="2400" b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25603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0" y="1668463"/>
            <a:ext cx="2544763" cy="352107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604" name="图片 1" descr="C:/Users/Jinxedfei/AppData/Local/Temp/picturecompress_20211018233001/output_1.pngoutput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263" y="1668463"/>
            <a:ext cx="4514850" cy="3522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5599113" y="1668463"/>
            <a:ext cx="2625725" cy="190341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606" name="图片 107"/>
          <p:cNvPicPr/>
          <p:nvPr/>
        </p:nvPicPr>
        <p:blipFill>
          <a:blip r:embed="rId4"/>
          <a:stretch>
            <a:fillRect/>
          </a:stretch>
        </p:blipFill>
        <p:spPr>
          <a:xfrm>
            <a:off x="5599113" y="3571875"/>
            <a:ext cx="2636837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object 3"/>
          <p:cNvSpPr/>
          <p:nvPr/>
        </p:nvSpPr>
        <p:spPr>
          <a:xfrm>
            <a:off x="503238" y="417513"/>
            <a:ext cx="11185525" cy="5657850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26" name="文本框 8"/>
          <p:cNvSpPr txBox="1"/>
          <p:nvPr/>
        </p:nvSpPr>
        <p:spPr>
          <a:xfrm>
            <a:off x="1084263" y="650875"/>
            <a:ext cx="3705225" cy="460375"/>
          </a:xfrm>
          <a:prstGeom prst="rect">
            <a:avLst/>
          </a:prstGeom>
          <a:solidFill>
            <a:schemeClr val="tx1">
              <a:alpha val="62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人气活动</a:t>
            </a:r>
            <a:r>
              <a:rPr lang="en-US" altLang="zh-CN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大海捞金</a:t>
            </a:r>
            <a:endParaRPr lang="zh-CN" altLang="en-US" sz="2400" b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2662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2788" y="1303338"/>
            <a:ext cx="5487987" cy="388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4"/>
          <p:cNvSpPr txBox="1"/>
          <p:nvPr/>
        </p:nvSpPr>
        <p:spPr>
          <a:xfrm>
            <a:off x="1444625" y="2249488"/>
            <a:ext cx="4127500" cy="2536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签到领取签到券后参加活动，每组</a:t>
            </a:r>
            <a:r>
              <a:rPr lang="en-US" altLang="zh-CN" dirty="0">
                <a:latin typeface="逼格锐线体简4.0(原名张海山锐线体）" charset="-122"/>
                <a:ea typeface="逼格锐线体简4.0(原名张海山锐线体）" charset="-122"/>
              </a:rPr>
              <a:t>1</a:t>
            </a: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分钟，够</a:t>
            </a:r>
            <a:r>
              <a:rPr lang="en-US" altLang="zh-CN" dirty="0">
                <a:latin typeface="逼格锐线体简4.0(原名张海山锐线体）" charset="-122"/>
                <a:ea typeface="逼格锐线体简4.0(原名张海山锐线体）" charset="-122"/>
              </a:rPr>
              <a:t>5</a:t>
            </a: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人就开始。</a:t>
            </a:r>
            <a:endParaRPr lang="en-US" altLang="zh-CN" dirty="0">
              <a:latin typeface="逼格锐线体简4.0(原名张海山锐线体）" charset="-122"/>
              <a:ea typeface="逼格锐线体简4.0(原名张海山锐线体）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现场搭建海洋球池，在池里撒上若干枚</a:t>
            </a:r>
            <a:r>
              <a:rPr lang="en-US" altLang="zh-CN" dirty="0">
                <a:latin typeface="逼格锐线体简4.0(原名张海山锐线体）" charset="-122"/>
                <a:ea typeface="逼格锐线体简4.0(原名张海山锐线体）" charset="-122"/>
              </a:rPr>
              <a:t>1</a:t>
            </a: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毛、</a:t>
            </a:r>
            <a:r>
              <a:rPr lang="en-US" altLang="zh-CN" dirty="0">
                <a:latin typeface="逼格锐线体简4.0(原名张海山锐线体）" charset="-122"/>
                <a:ea typeface="逼格锐线体简4.0(原名张海山锐线体）" charset="-122"/>
              </a:rPr>
              <a:t>5</a:t>
            </a: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毛、</a:t>
            </a:r>
            <a:r>
              <a:rPr lang="en-US" altLang="zh-CN" dirty="0">
                <a:latin typeface="逼格锐线体简4.0(原名张海山锐线体）" charset="-122"/>
                <a:ea typeface="逼格锐线体简4.0(原名张海山锐线体）" charset="-122"/>
              </a:rPr>
              <a:t>1</a:t>
            </a: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元硬币，在规定时间内，几名客户进行比赛，找到最多的客户，方可将找到的硬币带走。</a:t>
            </a:r>
            <a:endParaRPr lang="zh-CN" altLang="en-US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object 3"/>
          <p:cNvSpPr/>
          <p:nvPr/>
        </p:nvSpPr>
        <p:spPr>
          <a:xfrm>
            <a:off x="503238" y="407988"/>
            <a:ext cx="11185525" cy="5659437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650" name="文本框 8"/>
          <p:cNvSpPr txBox="1"/>
          <p:nvPr/>
        </p:nvSpPr>
        <p:spPr>
          <a:xfrm>
            <a:off x="1084263" y="650875"/>
            <a:ext cx="3490912" cy="460375"/>
          </a:xfrm>
          <a:prstGeom prst="rect">
            <a:avLst/>
          </a:prstGeom>
          <a:solidFill>
            <a:schemeClr val="tx1">
              <a:alpha val="62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人气活动</a:t>
            </a:r>
            <a:r>
              <a:rPr lang="en-US" altLang="zh-CN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套圈</a:t>
            </a:r>
            <a:endParaRPr lang="zh-CN" altLang="en-US" sz="2400" b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9715" y="1424305"/>
            <a:ext cx="901635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noProof="1" dirty="0" smtClean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现场用桁架喷绘搭建套圈池，摆放玩具、公仔、马克杯、陶瓷小样等礼品，</a:t>
            </a:r>
            <a:r>
              <a:rPr lang="zh-CN" altLang="en-US" noProof="1" dirty="0" smtClean="0">
                <a:highlight>
                  <a:srgbClr val="C0C0C0"/>
                </a:highlight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客户签到领取套圈券</a:t>
            </a:r>
            <a:r>
              <a:rPr lang="zh-CN" altLang="en-US" noProof="1" dirty="0" smtClean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，每张券可领取</a:t>
            </a:r>
            <a:r>
              <a:rPr lang="en-US" altLang="zh-CN" noProof="1" dirty="0" smtClean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5</a:t>
            </a:r>
            <a:r>
              <a:rPr lang="zh-CN" altLang="en-US" noProof="1" dirty="0" smtClean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个圈，不可重复领取。客户可带走套中的礼品。</a:t>
            </a:r>
            <a:endParaRPr lang="zh-CN" altLang="en-US" noProof="1" dirty="0" smtClean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</p:txBody>
      </p:sp>
      <p:pic>
        <p:nvPicPr>
          <p:cNvPr id="2765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89713" y="3176588"/>
            <a:ext cx="3317875" cy="2427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950" y="3178175"/>
            <a:ext cx="3694113" cy="242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10242" name="object 3"/>
          <p:cNvSpPr/>
          <p:nvPr/>
        </p:nvSpPr>
        <p:spPr>
          <a:xfrm>
            <a:off x="185738" y="195263"/>
            <a:ext cx="11820525" cy="6467475"/>
          </a:xfrm>
          <a:custGeom>
            <a:avLst/>
            <a:gdLst/>
            <a:ahLst/>
            <a:cxnLst/>
            <a:pathLst>
              <a:path w="11820525" h="6468109">
                <a:moveTo>
                  <a:pt x="0" y="6467856"/>
                </a:moveTo>
                <a:lnTo>
                  <a:pt x="11820144" y="6467856"/>
                </a:lnTo>
                <a:lnTo>
                  <a:pt x="11820144" y="0"/>
                </a:lnTo>
                <a:lnTo>
                  <a:pt x="0" y="0"/>
                </a:lnTo>
                <a:lnTo>
                  <a:pt x="0" y="6467856"/>
                </a:lnTo>
                <a:close/>
              </a:path>
            </a:pathLst>
          </a:custGeom>
          <a:noFill/>
          <a:ln w="12192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" name="object 5"/>
          <p:cNvSpPr txBox="1"/>
          <p:nvPr/>
        </p:nvSpPr>
        <p:spPr>
          <a:xfrm>
            <a:off x="2047875" y="1317625"/>
            <a:ext cx="8293100" cy="224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dist" fontAlgn="auto">
              <a:lnSpc>
                <a:spcPct val="200000"/>
              </a:lnSpc>
              <a:spcBef>
                <a:spcPts val="100"/>
              </a:spcBef>
            </a:pPr>
            <a:r>
              <a:rPr lang="zh-CN" sz="3600" b="1" spc="-25" noProof="1" dirty="0">
                <a:solidFill>
                  <a:schemeClr val="bg1"/>
                </a:solidFill>
                <a:latin typeface="Microsoft JhengHei UI" panose="020B0604030504040204" charset="-120"/>
                <a:ea typeface="+mn-ea"/>
                <a:cs typeface="Microsoft JhengHei UI" panose="020B0604030504040204" charset="-120"/>
              </a:rPr>
              <a:t>如果说这个城市是一个庞大的星系</a:t>
            </a:r>
            <a:endParaRPr lang="zh-CN" sz="3600" b="1" spc="-25" noProof="1" dirty="0">
              <a:solidFill>
                <a:schemeClr val="bg1"/>
              </a:solidFill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algn="ctr" fontAlgn="auto">
              <a:lnSpc>
                <a:spcPct val="200000"/>
              </a:lnSpc>
              <a:spcBef>
                <a:spcPts val="100"/>
              </a:spcBef>
            </a:pPr>
            <a:r>
              <a:rPr lang="zh-CN" sz="3600" noProof="1" dirty="0">
                <a:solidFill>
                  <a:schemeClr val="bg1"/>
                </a:solidFill>
                <a:latin typeface="Microsoft JhengHei UI" panose="020B0604030504040204" charset="-120"/>
                <a:ea typeface="+mn-ea"/>
                <a:cs typeface="Microsoft JhengHei UI" panose="020B0604030504040204" charset="-120"/>
              </a:rPr>
              <a:t>那雅安无水港就是一个新生的星球</a:t>
            </a:r>
            <a:endParaRPr lang="zh-CN" sz="3600" noProof="1" dirty="0">
              <a:solidFill>
                <a:schemeClr val="bg1"/>
              </a:solidFill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10244" name="文本框 12"/>
          <p:cNvSpPr txBox="1"/>
          <p:nvPr/>
        </p:nvSpPr>
        <p:spPr>
          <a:xfrm>
            <a:off x="185738" y="300038"/>
            <a:ext cx="1862137" cy="4619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主题推导</a:t>
            </a:r>
            <a:endParaRPr lang="zh-CN" altLang="en-US" sz="2400" b="1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0245" name="object 5"/>
          <p:cNvSpPr txBox="1"/>
          <p:nvPr/>
        </p:nvSpPr>
        <p:spPr>
          <a:xfrm>
            <a:off x="2047875" y="4013200"/>
            <a:ext cx="8293100" cy="5048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12700" rIns="0" bIns="0" anchor="t" anchorCtr="0">
            <a:spAutoFit/>
          </a:bodyPr>
          <a:p>
            <a:pPr marL="12700" algn="ctr">
              <a:lnSpc>
                <a:spcPct val="200000"/>
              </a:lnSpc>
              <a:spcBef>
                <a:spcPts val="100"/>
              </a:spcBef>
            </a:pPr>
            <a:r>
              <a:rPr lang="zh-CN" altLang="zh-CN" sz="1600" dirty="0">
                <a:solidFill>
                  <a:schemeClr val="bg1"/>
                </a:solidFill>
                <a:latin typeface="Microsoft JhengHei UI" panose="020B0604030504040204" charset="-120"/>
                <a:ea typeface="微软雅黑" panose="020B0503020204020204" charset="-122"/>
              </a:rPr>
              <a:t>雅安的城市发展已经到了一个关键阶段，需要一个新的时代风向带领城市走向更高</a:t>
            </a:r>
            <a:endParaRPr lang="zh-CN" altLang="zh-CN" sz="1600" dirty="0">
              <a:solidFill>
                <a:schemeClr val="bg1"/>
              </a:solidFill>
              <a:latin typeface="Microsoft JhengHei UI" panose="020B0604030504040204" charset="-12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8674" name="文本框 8"/>
          <p:cNvSpPr txBox="1"/>
          <p:nvPr/>
        </p:nvSpPr>
        <p:spPr>
          <a:xfrm>
            <a:off x="641350" y="641350"/>
            <a:ext cx="2647950" cy="460375"/>
          </a:xfrm>
          <a:prstGeom prst="rect">
            <a:avLst/>
          </a:prstGeom>
          <a:solidFill>
            <a:schemeClr val="tx1">
              <a:alpha val="62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字体管家幻影伯爵" pitchFamily="2" charset="-122"/>
                <a:ea typeface="字体管家幻影伯爵" pitchFamily="2" charset="-122"/>
              </a:rPr>
              <a:t>软体表演</a:t>
            </a:r>
            <a:endParaRPr lang="zh-CN" altLang="en-US" sz="2400" b="1" dirty="0">
              <a:solidFill>
                <a:schemeClr val="bg1"/>
              </a:solidFill>
              <a:latin typeface="字体管家幻影伯爵" pitchFamily="2" charset="-122"/>
              <a:ea typeface="字体管家幻影伯爵" pitchFamily="2" charset="-122"/>
            </a:endParaRPr>
          </a:p>
        </p:txBody>
      </p:sp>
      <p:sp>
        <p:nvSpPr>
          <p:cNvPr id="28675" name="文本框 4"/>
          <p:cNvSpPr txBox="1"/>
          <p:nvPr/>
        </p:nvSpPr>
        <p:spPr>
          <a:xfrm>
            <a:off x="712788" y="1614488"/>
            <a:ext cx="10718800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现场邀请真人</a:t>
            </a:r>
            <a:r>
              <a:rPr lang="en-US" altLang="zh-CN" dirty="0">
                <a:latin typeface="逼格锐线体简4.0(原名张海山锐线体）" charset="-122"/>
                <a:ea typeface="逼格锐线体简4.0(原名张海山锐线体）" charset="-122"/>
              </a:rPr>
              <a:t>cos</a:t>
            </a: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威震天、小丑团队，每半小时进行一次商场游行，与现场顾客进行互动，吸引观众到展厅参与领奖活动；</a:t>
            </a:r>
            <a:endParaRPr lang="zh-CN" altLang="en-US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28676" name="图片 108"/>
          <p:cNvPicPr/>
          <p:nvPr/>
        </p:nvPicPr>
        <p:blipFill>
          <a:blip r:embed="rId1"/>
          <a:stretch>
            <a:fillRect/>
          </a:stretch>
        </p:blipFill>
        <p:spPr>
          <a:xfrm>
            <a:off x="2381250" y="2871788"/>
            <a:ext cx="2987675" cy="321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109"/>
          <p:cNvPicPr/>
          <p:nvPr/>
        </p:nvPicPr>
        <p:blipFill>
          <a:blip r:embed="rId2"/>
          <a:stretch>
            <a:fillRect/>
          </a:stretch>
        </p:blipFill>
        <p:spPr>
          <a:xfrm>
            <a:off x="5368925" y="2871788"/>
            <a:ext cx="4457700" cy="321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object 2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29698" name="object 3"/>
          <p:cNvSpPr/>
          <p:nvPr/>
        </p:nvSpPr>
        <p:spPr>
          <a:xfrm>
            <a:off x="498475" y="425450"/>
            <a:ext cx="11185525" cy="56578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29699" name="object 5"/>
          <p:cNvSpPr/>
          <p:nvPr/>
        </p:nvSpPr>
        <p:spPr>
          <a:xfrm>
            <a:off x="8829675" y="2106613"/>
            <a:ext cx="3362325" cy="463867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67538" y="4683125"/>
            <a:ext cx="4716463" cy="547688"/>
          </a:xfrm>
          <a:prstGeom prst="rect">
            <a:avLst/>
          </a:prstGeom>
          <a:solidFill>
            <a:srgbClr val="000000">
              <a:alpha val="23921"/>
            </a:srgbClr>
          </a:solidFill>
        </p:spPr>
        <p:txBody>
          <a:bodyPr vert="horz" wrap="square" lIns="0" tIns="116205" rIns="0" bIns="0" rtlCol="0">
            <a:spAutoFit/>
          </a:bodyPr>
          <a:lstStyle/>
          <a:p>
            <a:pPr marL="410845" fontAlgn="auto">
              <a:spcBef>
                <a:spcPts val="975"/>
              </a:spcBef>
            </a:pPr>
            <a:r>
              <a:rPr lang="zh-CN" altLang="en-US" sz="1400" noProof="1" dirty="0">
                <a:solidFill>
                  <a:srgbClr val="FFFFFF"/>
                </a:solidFill>
                <a:latin typeface="逼格锐线体简4.0(原名张海山锐线体）" charset="-122"/>
                <a:ea typeface="逼格锐线体简4.0(原名张海山锐线体）" charset="-122"/>
                <a:cs typeface="Arial Unicode MS" panose="020B0604020202020204" charset="-122"/>
              </a:rPr>
              <a:t>现场邀请乐队暖场，演绎</a:t>
            </a:r>
            <a:r>
              <a:rPr sz="1400" noProof="1" dirty="0" err="1">
                <a:solidFill>
                  <a:srgbClr val="FFFFFF"/>
                </a:solidFill>
                <a:latin typeface="逼格锐线体简4.0(原名张海山锐线体）" charset="-122"/>
                <a:ea typeface="逼格锐线体简4.0(原名张海山锐线体）" charset="-122"/>
                <a:cs typeface="Arial Unicode MS" panose="020B0604020202020204" charset="-122"/>
              </a:rPr>
              <a:t>节奏欢快、</a:t>
            </a:r>
            <a:r>
              <a:rPr sz="1400" spc="-20" noProof="1" dirty="0" err="1">
                <a:solidFill>
                  <a:srgbClr val="FFFFFF"/>
                </a:solidFill>
                <a:latin typeface="逼格锐线体简4.0(原名张海山锐线体）" charset="-122"/>
                <a:ea typeface="逼格锐线体简4.0(原名张海山锐线体）" charset="-122"/>
                <a:cs typeface="Arial Unicode MS" panose="020B0604020202020204" charset="-122"/>
              </a:rPr>
              <a:t>热</a:t>
            </a:r>
            <a:r>
              <a:rPr sz="1400" noProof="1" dirty="0" err="1">
                <a:solidFill>
                  <a:srgbClr val="FFFFFF"/>
                </a:solidFill>
                <a:latin typeface="逼格锐线体简4.0(原名张海山锐线体）" charset="-122"/>
                <a:ea typeface="逼格锐线体简4.0(原名张海山锐线体）" charset="-122"/>
                <a:cs typeface="Arial Unicode MS" panose="020B0604020202020204" charset="-122"/>
              </a:rPr>
              <a:t>情洋溢</a:t>
            </a:r>
            <a:r>
              <a:rPr lang="zh-CN" altLang="en-US" sz="1400" noProof="1" dirty="0">
                <a:solidFill>
                  <a:srgbClr val="FFFFFF"/>
                </a:solidFill>
                <a:latin typeface="逼格锐线体简4.0(原名张海山锐线体）" charset="-122"/>
                <a:ea typeface="逼格锐线体简4.0(原名张海山锐线体）" charset="-122"/>
                <a:cs typeface="Arial Unicode MS" panose="020B0604020202020204" charset="-122"/>
              </a:rPr>
              <a:t>歌曲，通过近距离声元力传输，为现场嘉宾营造浓烈的氛围</a:t>
            </a:r>
            <a:endParaRPr sz="1400" noProof="1" dirty="0">
              <a:latin typeface="逼格锐线体简4.0(原名张海山锐线体）" charset="-122"/>
              <a:ea typeface="逼格锐线体简4.0(原名张海山锐线体）" charset="-122"/>
              <a:cs typeface="Arial Unicode MS" panose="020B0604020202020204" charset="-122"/>
            </a:endParaRPr>
          </a:p>
        </p:txBody>
      </p:sp>
      <p:sp>
        <p:nvSpPr>
          <p:cNvPr id="29701" name="文本框 8"/>
          <p:cNvSpPr txBox="1"/>
          <p:nvPr/>
        </p:nvSpPr>
        <p:spPr>
          <a:xfrm>
            <a:off x="641350" y="641350"/>
            <a:ext cx="1654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其他氛围</a:t>
            </a:r>
            <a:endParaRPr lang="zh-CN" altLang="en-US" sz="2400" b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object 3"/>
          <p:cNvSpPr/>
          <p:nvPr/>
        </p:nvSpPr>
        <p:spPr>
          <a:xfrm>
            <a:off x="503238" y="40640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22" name="文本框 8"/>
          <p:cNvSpPr txBox="1"/>
          <p:nvPr/>
        </p:nvSpPr>
        <p:spPr>
          <a:xfrm>
            <a:off x="641350" y="641350"/>
            <a:ext cx="2647950" cy="460375"/>
          </a:xfrm>
          <a:prstGeom prst="rect">
            <a:avLst/>
          </a:prstGeom>
          <a:solidFill>
            <a:schemeClr val="tx1">
              <a:alpha val="62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乐队舞台</a:t>
            </a:r>
            <a:endParaRPr lang="zh-CN" altLang="en-US" sz="2400" b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30723" name="文本框 4"/>
          <p:cNvSpPr txBox="1"/>
          <p:nvPr/>
        </p:nvSpPr>
        <p:spPr>
          <a:xfrm>
            <a:off x="712788" y="1614488"/>
            <a:ext cx="10718800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乐队表演处搭建圆形舞台，铺设主题地贴，营造氛围</a:t>
            </a:r>
            <a:endParaRPr lang="zh-CN" altLang="en-US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30724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0" y="2751138"/>
            <a:ext cx="4214813" cy="285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2751138"/>
            <a:ext cx="4056062" cy="2868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object 3"/>
          <p:cNvSpPr/>
          <p:nvPr/>
        </p:nvSpPr>
        <p:spPr>
          <a:xfrm>
            <a:off x="503238" y="40640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746" name="文本框 8"/>
          <p:cNvSpPr txBox="1"/>
          <p:nvPr/>
        </p:nvSpPr>
        <p:spPr>
          <a:xfrm>
            <a:off x="641350" y="641350"/>
            <a:ext cx="2647950" cy="460375"/>
          </a:xfrm>
          <a:prstGeom prst="rect">
            <a:avLst/>
          </a:prstGeom>
          <a:solidFill>
            <a:schemeClr val="tx1">
              <a:alpha val="62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全程摄影</a:t>
            </a:r>
            <a:endParaRPr lang="zh-CN" altLang="en-US" sz="2400" b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31747" name="文本框 4"/>
          <p:cNvSpPr txBox="1"/>
          <p:nvPr/>
        </p:nvSpPr>
        <p:spPr>
          <a:xfrm>
            <a:off x="736600" y="1604963"/>
            <a:ext cx="10718800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邀请摄影师为展厅亮相活动全程摄影，后期制作视频资料。</a:t>
            </a:r>
            <a:endParaRPr lang="zh-CN" altLang="en-US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31748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68450" y="2749550"/>
            <a:ext cx="4235450" cy="276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00" y="2749550"/>
            <a:ext cx="4206875" cy="276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2770" name="文本框 8"/>
          <p:cNvSpPr txBox="1"/>
          <p:nvPr/>
        </p:nvSpPr>
        <p:spPr>
          <a:xfrm>
            <a:off x="641350" y="641350"/>
            <a:ext cx="2647950" cy="460375"/>
          </a:xfrm>
          <a:prstGeom prst="rect">
            <a:avLst/>
          </a:prstGeom>
          <a:solidFill>
            <a:schemeClr val="tx1">
              <a:alpha val="62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逼格锐线体简4.0(原名张海山锐线体）" charset="-122"/>
                <a:ea typeface="逼格锐线体简4.0(原名张海山锐线体）" charset="-122"/>
              </a:rPr>
              <a:t>礼品推荐</a:t>
            </a:r>
            <a:endParaRPr lang="zh-CN" altLang="en-US" sz="2400" b="1" dirty="0">
              <a:solidFill>
                <a:schemeClr val="bg1"/>
              </a:solidFill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32771" name="文本框 4"/>
          <p:cNvSpPr txBox="1"/>
          <p:nvPr/>
        </p:nvSpPr>
        <p:spPr>
          <a:xfrm>
            <a:off x="712788" y="1614488"/>
            <a:ext cx="10718800" cy="874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现场</a:t>
            </a:r>
            <a:r>
              <a:rPr lang="zh-CN" altLang="zh-CN" dirty="0">
                <a:latin typeface="逼格锐线体简4.0(原名张海山锐线体）" charset="-122"/>
                <a:ea typeface="逼格锐线体简4.0(原名张海山锐线体）" charset="-122"/>
              </a:rPr>
              <a:t>观众通过打卡点打卡及现场活动发布抖音、朋友圈，在完成</a:t>
            </a: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集赞</a:t>
            </a:r>
            <a:r>
              <a:rPr lang="zh-CN" altLang="zh-CN" dirty="0">
                <a:latin typeface="逼格锐线体简4.0(原名张海山锐线体）" charset="-122"/>
                <a:ea typeface="逼格锐线体简4.0(原名张海山锐线体）" charset="-122"/>
              </a:rPr>
              <a:t>任务后到展厅经工作人员核实并记录后，领取精美定制礼品一份</a:t>
            </a:r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</a:rPr>
              <a:t>；</a:t>
            </a:r>
            <a:endParaRPr lang="zh-CN" altLang="en-US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3277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788" y="3306763"/>
            <a:ext cx="3325812" cy="220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文本框 2"/>
          <p:cNvSpPr txBox="1"/>
          <p:nvPr/>
        </p:nvSpPr>
        <p:spPr>
          <a:xfrm>
            <a:off x="1416050" y="5507038"/>
            <a:ext cx="2093913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定制国潮笔记本</a:t>
            </a:r>
            <a:endParaRPr lang="zh-CN" altLang="zh-CN" sz="1400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3277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3306763"/>
            <a:ext cx="3286125" cy="220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5" name="文本框 5"/>
          <p:cNvSpPr txBox="1"/>
          <p:nvPr/>
        </p:nvSpPr>
        <p:spPr>
          <a:xfrm>
            <a:off x="5060950" y="5507038"/>
            <a:ext cx="2093913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形象公仔</a:t>
            </a:r>
            <a:endParaRPr lang="zh-CN" altLang="zh-CN" sz="1400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32776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025" y="3306763"/>
            <a:ext cx="3640138" cy="220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7" name="文本框 10"/>
          <p:cNvSpPr txBox="1"/>
          <p:nvPr/>
        </p:nvSpPr>
        <p:spPr>
          <a:xfrm>
            <a:off x="9226550" y="5507038"/>
            <a:ext cx="2093913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五菱宏光</a:t>
            </a:r>
            <a:r>
              <a:rPr lang="en-US" altLang="zh-CN" sz="1400" dirty="0">
                <a:latin typeface="逼格锐线体简4.0(原名张海山锐线体）" charset="-122"/>
                <a:ea typeface="逼格锐线体简4.0(原名张海山锐线体）" charset="-122"/>
              </a:rPr>
              <a:t>MINI</a:t>
            </a:r>
            <a:r>
              <a:rPr lang="zh-CN" altLang="en-US" sz="1400" dirty="0">
                <a:latin typeface="逼格锐线体简4.0(原名张海山锐线体）" charset="-122"/>
                <a:ea typeface="逼格锐线体简4.0(原名张海山锐线体）" charset="-122"/>
              </a:rPr>
              <a:t>车模</a:t>
            </a:r>
            <a:endParaRPr lang="zh-CN" altLang="en-US" sz="1400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object 2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3794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795" name="object 4"/>
          <p:cNvSpPr/>
          <p:nvPr/>
        </p:nvSpPr>
        <p:spPr>
          <a:xfrm>
            <a:off x="4852988" y="6156325"/>
            <a:ext cx="2476500" cy="3841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3796" name="object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3797" name="object 6"/>
          <p:cNvSpPr/>
          <p:nvPr/>
        </p:nvSpPr>
        <p:spPr>
          <a:xfrm>
            <a:off x="185738" y="195263"/>
            <a:ext cx="11820525" cy="6467475"/>
          </a:xfrm>
          <a:custGeom>
            <a:avLst/>
            <a:gdLst/>
            <a:ahLst/>
            <a:cxnLst/>
            <a:pathLst>
              <a:path w="11820525" h="6468109">
                <a:moveTo>
                  <a:pt x="0" y="6467856"/>
                </a:moveTo>
                <a:lnTo>
                  <a:pt x="11820144" y="6467856"/>
                </a:lnTo>
                <a:lnTo>
                  <a:pt x="11820144" y="0"/>
                </a:lnTo>
                <a:lnTo>
                  <a:pt x="0" y="0"/>
                </a:lnTo>
                <a:lnTo>
                  <a:pt x="0" y="6467856"/>
                </a:lnTo>
                <a:close/>
              </a:path>
            </a:pathLst>
          </a:custGeom>
          <a:noFill/>
          <a:ln w="12192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798" name="object 10"/>
          <p:cNvSpPr txBox="1"/>
          <p:nvPr/>
        </p:nvSpPr>
        <p:spPr>
          <a:xfrm>
            <a:off x="4037013" y="2628900"/>
            <a:ext cx="4545012" cy="1027113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12700" rIns="0" bIns="0" anchor="t" anchorCtr="0">
            <a:spAutoFit/>
          </a:bodyPr>
          <a:p>
            <a:pPr marL="12700" algn="dist">
              <a:spcBef>
                <a:spcPts val="100"/>
              </a:spcBef>
            </a:pPr>
            <a:r>
              <a:rPr lang="zh-CN" altLang="en-US" sz="6600" dirty="0">
                <a:solidFill>
                  <a:schemeClr val="bg1"/>
                </a:solidFill>
                <a:latin typeface="造字工房悦圆 G0v1 常规体" pitchFamily="50" charset="-122"/>
                <a:ea typeface="造字工房悦圆 G0v1 常规体" pitchFamily="50" charset="-122"/>
              </a:rPr>
              <a:t>应急预案</a:t>
            </a:r>
            <a:endParaRPr lang="zh-CN" altLang="zh-CN" sz="6600" dirty="0">
              <a:solidFill>
                <a:schemeClr val="bg1"/>
              </a:solidFill>
              <a:latin typeface="造字工房悦圆 G0v1 常规体" pitchFamily="50" charset="-122"/>
              <a:ea typeface="造字工房悦圆 G0v1 常规体" pitchFamily="50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object 2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4818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4819" name="object 9"/>
          <p:cNvSpPr/>
          <p:nvPr/>
        </p:nvSpPr>
        <p:spPr>
          <a:xfrm>
            <a:off x="1019175" y="2432050"/>
            <a:ext cx="114300" cy="1143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4820" name="object 10"/>
          <p:cNvSpPr/>
          <p:nvPr/>
        </p:nvSpPr>
        <p:spPr>
          <a:xfrm>
            <a:off x="985838" y="3638550"/>
            <a:ext cx="180975" cy="1841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4821" name="object 11"/>
          <p:cNvSpPr/>
          <p:nvPr/>
        </p:nvSpPr>
        <p:spPr>
          <a:xfrm>
            <a:off x="1019175" y="3035300"/>
            <a:ext cx="114300" cy="11271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4822" name="object 12"/>
          <p:cNvSpPr/>
          <p:nvPr/>
        </p:nvSpPr>
        <p:spPr>
          <a:xfrm>
            <a:off x="1019175" y="4311650"/>
            <a:ext cx="114300" cy="1143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34388" y="3638550"/>
            <a:ext cx="1665288" cy="34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6" name="矩形 15"/>
          <p:cNvSpPr/>
          <p:nvPr/>
        </p:nvSpPr>
        <p:spPr>
          <a:xfrm>
            <a:off x="2357438" y="996950"/>
            <a:ext cx="8659813" cy="4556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200000"/>
              </a:lnSpc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为了确实做好恶劣天气预防及应急预案工作措施，保障活动的顺利进行，结合活动中的实际情况，我司特制定天气应急预案如下：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（1）成立天气应急预案工作小组；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（2）突发情况的处置：提前5天对天气预报进行跟踪，并以工作联系函的形式通报贵司，如在预知活动当天有暴雨等恶劣天气的情况下，我司立即通报贵司，并协商是否更改活动举办间，以保证活动效果。如不做时间修改，将提供防雨物料（雨伞、篷房）等。 如在活动当天遇大风、大雨等恶劣天气，将根据天气情况采取一定的应急措施，以避免现场出现事故。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（3）相关要求： 要及时把握天气情况,如有恶劣天气预知，应第一时间反馈活动项目经理。执行团队相关成员注意及时对活动现场积水道路、湿滑路面的防滑处理措施。相关各区域环节负责人在湿滑区域放置友情提示牌。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5838" y="1195388"/>
            <a:ext cx="523875" cy="4179888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zh-CN" altLang="en-US" sz="2400" strike="noStrike" noProof="1">
                <a:solidFill>
                  <a:schemeClr val="tx1"/>
                </a:solidFill>
                <a:latin typeface="造字工房悦圆 G0v1 常规体" pitchFamily="50" charset="-122"/>
                <a:ea typeface="造字工房悦圆 G0v1 常规体" pitchFamily="50" charset="-122"/>
              </a:rPr>
              <a:t>应急预案</a:t>
            </a:r>
            <a:endParaRPr lang="zh-CN" altLang="en-US" sz="2400" strike="noStrike" noProof="1" dirty="0">
              <a:solidFill>
                <a:schemeClr val="tx1"/>
              </a:solidFill>
              <a:latin typeface="造字工房悦圆 G0v1 常规体" pitchFamily="50" charset="-122"/>
              <a:ea typeface="造字工房悦圆 G0v1 常规体" pitchFamily="50" charset="-122"/>
            </a:endParaRPr>
          </a:p>
        </p:txBody>
      </p:sp>
      <p:sp>
        <p:nvSpPr>
          <p:cNvPr id="34826" name="文本框 19"/>
          <p:cNvSpPr txBox="1"/>
          <p:nvPr/>
        </p:nvSpPr>
        <p:spPr>
          <a:xfrm>
            <a:off x="641350" y="641350"/>
            <a:ext cx="17938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latin typeface="字体管家幻影伯爵" pitchFamily="2" charset="-122"/>
                <a:ea typeface="字体管家幻影伯爵" pitchFamily="2" charset="-122"/>
              </a:rPr>
              <a:t>应急预案</a:t>
            </a:r>
            <a:endParaRPr lang="zh-CN" altLang="en-US" sz="2400" b="1" dirty="0">
              <a:latin typeface="字体管家幻影伯爵" pitchFamily="2" charset="-122"/>
              <a:ea typeface="字体管家幻影伯爵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object 2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5842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843" name="object 9"/>
          <p:cNvSpPr/>
          <p:nvPr/>
        </p:nvSpPr>
        <p:spPr>
          <a:xfrm>
            <a:off x="1019175" y="2432050"/>
            <a:ext cx="114300" cy="1143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5844" name="object 10"/>
          <p:cNvSpPr/>
          <p:nvPr/>
        </p:nvSpPr>
        <p:spPr>
          <a:xfrm>
            <a:off x="985838" y="3638550"/>
            <a:ext cx="180975" cy="1841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5845" name="object 11"/>
          <p:cNvSpPr/>
          <p:nvPr/>
        </p:nvSpPr>
        <p:spPr>
          <a:xfrm>
            <a:off x="1019175" y="3035300"/>
            <a:ext cx="114300" cy="11271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5846" name="object 12"/>
          <p:cNvSpPr/>
          <p:nvPr/>
        </p:nvSpPr>
        <p:spPr>
          <a:xfrm>
            <a:off x="1019175" y="4311650"/>
            <a:ext cx="114300" cy="1143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34388" y="3638550"/>
            <a:ext cx="1665288" cy="34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6" name="矩形 15"/>
          <p:cNvSpPr/>
          <p:nvPr/>
        </p:nvSpPr>
        <p:spPr>
          <a:xfrm>
            <a:off x="1174750" y="1350963"/>
            <a:ext cx="523875" cy="4179888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175" strike="noStrike" noProof="1">
              <a:solidFill>
                <a:schemeClr val="tx1"/>
              </a:solidFill>
              <a:latin typeface="造字工房悦圆 G0v1 常规体" pitchFamily="50" charset="-122"/>
              <a:ea typeface="造字工房悦圆 G0v1 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66813" y="2386013"/>
            <a:ext cx="531813" cy="1879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905" noProof="1" dirty="0">
                <a:latin typeface="造字工房悦圆 G0v1 常规体" pitchFamily="50" charset="-122"/>
                <a:ea typeface="造字工房悦圆 G0v1 常规体" pitchFamily="50" charset="-122"/>
                <a:cs typeface="+mn-cs"/>
              </a:rPr>
              <a:t>应急预案</a:t>
            </a:r>
            <a:endParaRPr lang="zh-CN" altLang="en-US" sz="3385" noProof="1" dirty="0">
              <a:latin typeface="造字工房悦圆 G0v1 常规体" pitchFamily="50" charset="-122"/>
              <a:ea typeface="造字工房悦圆 G0v1 常规体" pitchFamily="5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35225" y="1374775"/>
            <a:ext cx="7727950" cy="410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200000"/>
              </a:lnSpc>
              <a:buNone/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突发停电处理应急预案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  <a:buNone/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（1）电工组电工组组长姓名：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  <a:buNone/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（2）安排备用电源发电设备突发停电时，专人启用备用电源设备，保证现场供电及照明，保证活动的顺利完成。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  <a:buNone/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临时活动改期处理预案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  <a:buNone/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1、活动临时改期，则由活动主办方协调确定活动的最终日期；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  <a:buNone/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2、需通过专人或电话，及时通知特邀领导及贵宾，并说明改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  <a:buNone/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期原因和活动的最终日期；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  <a:p>
            <a:pPr algn="just" fontAlgn="auto">
              <a:lnSpc>
                <a:spcPct val="200000"/>
              </a:lnSpc>
              <a:buNone/>
            </a:pPr>
            <a:r>
              <a:rPr lang="zh-CN" altLang="en-US" sz="1450" strike="noStrike" noProof="1" dirty="0">
                <a:latin typeface="造字工房悦圆 G0v1 常规体" pitchFamily="50" charset="-122"/>
                <a:ea typeface="造字工房悦圆 G0v1 常规体" pitchFamily="50" charset="-122"/>
                <a:cs typeface="微软雅黑" panose="020B0503020204020204" charset="-122"/>
              </a:rPr>
              <a:t>3、其他邀请嘉宾可通过手机短信的形式告知。</a:t>
            </a:r>
            <a:endParaRPr lang="zh-CN" altLang="en-US" sz="1450" strike="noStrike" noProof="1" dirty="0">
              <a:latin typeface="造字工房悦圆 G0v1 常规体" pitchFamily="50" charset="-122"/>
              <a:ea typeface="造字工房悦圆 G0v1 常规体" pitchFamily="50" charset="-122"/>
              <a:cs typeface="微软雅黑" panose="020B0503020204020204" charset="-122"/>
            </a:endParaRPr>
          </a:p>
        </p:txBody>
      </p:sp>
      <p:sp>
        <p:nvSpPr>
          <p:cNvPr id="35851" name="文本框 20"/>
          <p:cNvSpPr txBox="1"/>
          <p:nvPr/>
        </p:nvSpPr>
        <p:spPr>
          <a:xfrm>
            <a:off x="641350" y="641350"/>
            <a:ext cx="17938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latin typeface="字体管家幻影伯爵" pitchFamily="2" charset="-122"/>
                <a:ea typeface="字体管家幻影伯爵" pitchFamily="2" charset="-122"/>
              </a:rPr>
              <a:t>应急预案</a:t>
            </a:r>
            <a:endParaRPr lang="zh-CN" altLang="en-US" sz="2400" b="1" dirty="0">
              <a:latin typeface="字体管家幻影伯爵" pitchFamily="2" charset="-122"/>
              <a:ea typeface="字体管家幻影伯爵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36866" name="object 3"/>
          <p:cNvSpPr/>
          <p:nvPr/>
        </p:nvSpPr>
        <p:spPr>
          <a:xfrm>
            <a:off x="185738" y="195263"/>
            <a:ext cx="11820525" cy="6467475"/>
          </a:xfrm>
          <a:custGeom>
            <a:avLst/>
            <a:gdLst/>
            <a:ahLst/>
            <a:cxnLst/>
            <a:pathLst>
              <a:path w="11820525" h="6468109">
                <a:moveTo>
                  <a:pt x="0" y="6467856"/>
                </a:moveTo>
                <a:lnTo>
                  <a:pt x="11820144" y="6467856"/>
                </a:lnTo>
                <a:lnTo>
                  <a:pt x="11820144" y="0"/>
                </a:lnTo>
                <a:lnTo>
                  <a:pt x="0" y="0"/>
                </a:lnTo>
                <a:lnTo>
                  <a:pt x="0" y="6467856"/>
                </a:lnTo>
                <a:close/>
              </a:path>
            </a:pathLst>
          </a:custGeom>
          <a:noFill/>
          <a:ln w="12192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67" name="object 3"/>
          <p:cNvSpPr/>
          <p:nvPr/>
        </p:nvSpPr>
        <p:spPr>
          <a:xfrm>
            <a:off x="185738" y="195263"/>
            <a:ext cx="11820525" cy="6467475"/>
          </a:xfrm>
          <a:custGeom>
            <a:avLst/>
            <a:gdLst/>
            <a:ahLst/>
            <a:cxnLst/>
            <a:pathLst>
              <a:path w="11820525" h="6468109">
                <a:moveTo>
                  <a:pt x="0" y="6467856"/>
                </a:moveTo>
                <a:lnTo>
                  <a:pt x="11820144" y="6467856"/>
                </a:lnTo>
                <a:lnTo>
                  <a:pt x="11820144" y="0"/>
                </a:lnTo>
                <a:lnTo>
                  <a:pt x="0" y="0"/>
                </a:lnTo>
                <a:lnTo>
                  <a:pt x="0" y="6467856"/>
                </a:lnTo>
                <a:close/>
              </a:path>
            </a:pathLst>
          </a:custGeom>
          <a:noFill/>
          <a:ln w="12192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54300" y="2074863"/>
            <a:ext cx="7720013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/>
            <a:r>
              <a:rPr lang="en-US" altLang="zh-CN" sz="7200" noProof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钻石甜心手机字体" pitchFamily="2" charset="-122"/>
                <a:ea typeface="钻石甜心手机字体" pitchFamily="2" charset="-122"/>
                <a:cs typeface="钻石甜心手机字体" pitchFamily="2" charset="-122"/>
              </a:rPr>
              <a:t>THANKS</a:t>
            </a:r>
            <a:r>
              <a:rPr lang="zh-CN" altLang="en-US" sz="7200" noProof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钻石甜心手机字体" pitchFamily="2" charset="-122"/>
                <a:ea typeface="钻石甜心手机字体" pitchFamily="2" charset="-122"/>
                <a:cs typeface="钻石甜心手机字体" pitchFamily="2" charset="-122"/>
              </a:rPr>
              <a:t>！！！</a:t>
            </a:r>
            <a:endParaRPr lang="zh-CN" altLang="en-US" sz="7200" noProof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钻石甜心手机字体" pitchFamily="2" charset="-122"/>
              <a:ea typeface="钻石甜心手机字体" pitchFamily="2" charset="-122"/>
              <a:cs typeface="钻石甜心手机字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38800" y="4424363"/>
            <a:ext cx="7504113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b="1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urmukhi" pitchFamily="50" charset="0"/>
                <a:ea typeface="★風雲" pitchFamily="2" charset="-128"/>
                <a:cs typeface="Adobe Gurmukhi" pitchFamily="50" charset="0"/>
              </a:rPr>
              <a:t>2021.10</a:t>
            </a:r>
            <a:endParaRPr lang="zh-CN" altLang="en-US" b="1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Gurmukhi" pitchFamily="50" charset="0"/>
              <a:ea typeface="造字工房悦黑 G0v1 常规体" pitchFamily="50" charset="-122"/>
              <a:cs typeface="Adobe Gurmukhi" pitchFamily="50" charset="0"/>
            </a:endParaRPr>
          </a:p>
        </p:txBody>
      </p:sp>
      <p:sp>
        <p:nvSpPr>
          <p:cNvPr id="36870" name="文本框 2"/>
          <p:cNvSpPr txBox="1"/>
          <p:nvPr/>
        </p:nvSpPr>
        <p:spPr>
          <a:xfrm>
            <a:off x="3087688" y="3525838"/>
            <a:ext cx="6016625" cy="36830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dirty="0">
                <a:solidFill>
                  <a:schemeClr val="bg1"/>
                </a:solidFill>
                <a:latin typeface="Calibri" panose="020F0502020204030204" charset="0"/>
                <a:ea typeface="造字工房悦黑 G0v1 常规体" pitchFamily="50" charset="-122"/>
              </a:rPr>
              <a:t>雅安无水港城市展厅开放活动思路</a:t>
            </a:r>
            <a:endParaRPr lang="zh-CN" altLang="en-US" dirty="0">
              <a:solidFill>
                <a:schemeClr val="bg1"/>
              </a:solidFill>
              <a:latin typeface="Calibri" panose="020F0502020204030204" charset="0"/>
              <a:ea typeface="造字工房悦黑 G0v1 常规体" pitchFamily="5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11266" name="object 4"/>
          <p:cNvSpPr/>
          <p:nvPr/>
        </p:nvSpPr>
        <p:spPr>
          <a:xfrm>
            <a:off x="185738" y="195263"/>
            <a:ext cx="11820525" cy="6467475"/>
          </a:xfrm>
          <a:custGeom>
            <a:avLst/>
            <a:gdLst/>
            <a:ahLst/>
            <a:cxnLst/>
            <a:pathLst>
              <a:path w="11820525" h="6468109">
                <a:moveTo>
                  <a:pt x="0" y="6467856"/>
                </a:moveTo>
                <a:lnTo>
                  <a:pt x="11820144" y="6467856"/>
                </a:lnTo>
                <a:lnTo>
                  <a:pt x="11820144" y="0"/>
                </a:lnTo>
                <a:lnTo>
                  <a:pt x="0" y="0"/>
                </a:lnTo>
                <a:lnTo>
                  <a:pt x="0" y="6467856"/>
                </a:lnTo>
                <a:close/>
              </a:path>
            </a:pathLst>
          </a:custGeom>
          <a:noFill/>
          <a:ln w="12192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" name="object 5"/>
          <p:cNvSpPr txBox="1"/>
          <p:nvPr/>
        </p:nvSpPr>
        <p:spPr>
          <a:xfrm>
            <a:off x="2035175" y="1539875"/>
            <a:ext cx="8293100" cy="224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dist" fontAlgn="auto">
              <a:lnSpc>
                <a:spcPct val="200000"/>
              </a:lnSpc>
              <a:spcBef>
                <a:spcPts val="100"/>
              </a:spcBef>
            </a:pPr>
            <a:r>
              <a:rPr lang="zh-CN" sz="3600" b="1" spc="-25" noProof="1" dirty="0">
                <a:solidFill>
                  <a:schemeClr val="bg1"/>
                </a:solidFill>
                <a:latin typeface="Microsoft JhengHei UI" panose="020B0604030504040204" charset="-120"/>
                <a:ea typeface="+mn-ea"/>
                <a:cs typeface="Microsoft JhengHei UI" panose="020B0604030504040204" charset="-120"/>
              </a:rPr>
              <a:t>这个星球充满了未知、奇特与神秘</a:t>
            </a:r>
            <a:endParaRPr lang="zh-CN" sz="3600" b="1" spc="-25" noProof="1" dirty="0">
              <a:solidFill>
                <a:schemeClr val="bg1"/>
              </a:solidFill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algn="ctr" fontAlgn="auto">
              <a:lnSpc>
                <a:spcPct val="200000"/>
              </a:lnSpc>
              <a:spcBef>
                <a:spcPts val="100"/>
              </a:spcBef>
            </a:pPr>
            <a:r>
              <a:rPr lang="zh-CN" sz="3600" noProof="1" dirty="0">
                <a:solidFill>
                  <a:schemeClr val="bg1"/>
                </a:solidFill>
                <a:latin typeface="Microsoft JhengHei UI" panose="020B0604030504040204" charset="-120"/>
                <a:ea typeface="+mn-ea"/>
                <a:cs typeface="Microsoft JhengHei UI" panose="020B0604030504040204" charset="-120"/>
              </a:rPr>
              <a:t>吸引着所有人的好奇</a:t>
            </a:r>
            <a:endParaRPr lang="zh-CN" sz="3600" noProof="1" dirty="0">
              <a:solidFill>
                <a:schemeClr val="bg1"/>
              </a:solidFill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11268" name="文本框 12"/>
          <p:cNvSpPr txBox="1"/>
          <p:nvPr/>
        </p:nvSpPr>
        <p:spPr>
          <a:xfrm>
            <a:off x="185738" y="300038"/>
            <a:ext cx="1862137" cy="4619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主题推导</a:t>
            </a:r>
            <a:endParaRPr lang="zh-CN" altLang="en-US" sz="2400" b="1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269" name="object 5"/>
          <p:cNvSpPr txBox="1"/>
          <p:nvPr/>
        </p:nvSpPr>
        <p:spPr>
          <a:xfrm>
            <a:off x="2047875" y="3784600"/>
            <a:ext cx="8293100" cy="5048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12700" rIns="0" bIns="0" anchor="t" anchorCtr="0">
            <a:spAutoFit/>
          </a:bodyPr>
          <a:p>
            <a:pPr marL="12700" algn="ctr">
              <a:lnSpc>
                <a:spcPct val="200000"/>
              </a:lnSpc>
              <a:spcBef>
                <a:spcPts val="100"/>
              </a:spcBef>
            </a:pPr>
            <a:r>
              <a:rPr lang="zh-CN" altLang="zh-CN" sz="1600" dirty="0">
                <a:solidFill>
                  <a:schemeClr val="bg1"/>
                </a:solidFill>
                <a:latin typeface="Microsoft JhengHei UI" panose="020B0604030504040204" charset="-120"/>
                <a:ea typeface="微软雅黑" panose="020B0503020204020204" charset="-122"/>
              </a:rPr>
              <a:t>川藏铁路第一城的新时代使命，引领着雅安物流商贸财富港的全面启动</a:t>
            </a:r>
            <a:endParaRPr lang="zh-CN" altLang="zh-CN" sz="1600" dirty="0">
              <a:solidFill>
                <a:schemeClr val="bg1"/>
              </a:solidFill>
              <a:latin typeface="Microsoft JhengHei UI" panose="020B0604030504040204" charset="-12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12290" name="object 3"/>
          <p:cNvSpPr/>
          <p:nvPr/>
        </p:nvSpPr>
        <p:spPr>
          <a:xfrm>
            <a:off x="185738" y="195263"/>
            <a:ext cx="11820525" cy="6467475"/>
          </a:xfrm>
          <a:custGeom>
            <a:avLst/>
            <a:gdLst/>
            <a:ahLst/>
            <a:cxnLst/>
            <a:pathLst>
              <a:path w="11820525" h="6468109">
                <a:moveTo>
                  <a:pt x="0" y="6467856"/>
                </a:moveTo>
                <a:lnTo>
                  <a:pt x="11820144" y="6467856"/>
                </a:lnTo>
                <a:lnTo>
                  <a:pt x="11820144" y="0"/>
                </a:lnTo>
                <a:lnTo>
                  <a:pt x="0" y="0"/>
                </a:lnTo>
                <a:lnTo>
                  <a:pt x="0" y="6467856"/>
                </a:lnTo>
                <a:close/>
              </a:path>
            </a:pathLst>
          </a:custGeom>
          <a:noFill/>
          <a:ln w="12192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" name="object 8"/>
          <p:cNvSpPr txBox="1"/>
          <p:nvPr/>
        </p:nvSpPr>
        <p:spPr>
          <a:xfrm>
            <a:off x="2416175" y="4519613"/>
            <a:ext cx="8021638" cy="104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85420" algn="ctr" fontAlgn="auto">
              <a:spcBef>
                <a:spcPts val="100"/>
              </a:spcBef>
            </a:pPr>
            <a:r>
              <a:rPr lang="zh-CN" altLang="en-US" sz="2400" noProof="1" dirty="0">
                <a:solidFill>
                  <a:srgbClr val="FFFFFF"/>
                </a:solidFill>
                <a:latin typeface="造字工房悦圆 G0v1 常规体" pitchFamily="50" charset="-122"/>
                <a:ea typeface="造字工房悦圆 G0v1 常规体" pitchFamily="50" charset="-122"/>
                <a:cs typeface="Arial Unicode MS" panose="020B0604020202020204" charset="-122"/>
              </a:rPr>
              <a:t>前期准备</a:t>
            </a:r>
            <a:endParaRPr sz="2400" noProof="1" dirty="0">
              <a:latin typeface="造字工房悦圆 G0v1 常规体" pitchFamily="50" charset="-122"/>
              <a:ea typeface="造字工房悦圆 G0v1 常规体" pitchFamily="50" charset="-122"/>
              <a:cs typeface="Arial Unicode MS" panose="020B0604020202020204" charset="-122"/>
            </a:endParaRPr>
          </a:p>
          <a:p>
            <a:pPr marL="12700" fontAlgn="auto">
              <a:spcBef>
                <a:spcPts val="2265"/>
              </a:spcBef>
            </a:pPr>
            <a:r>
              <a:rPr lang="en-US" altLang="zh-CN" sz="2400" noProof="1" dirty="0">
                <a:solidFill>
                  <a:srgbClr val="FFFFFF"/>
                </a:solidFill>
                <a:latin typeface="造字工房悦圆 G0v1 常规体" pitchFamily="50" charset="-122"/>
                <a:ea typeface="造字工房悦圆 G0v1 常规体" pitchFamily="50" charset="-122"/>
                <a:cs typeface="Arial Unicode MS" panose="020B0604020202020204" charset="-122"/>
              </a:rPr>
              <a:t>MINI</a:t>
            </a:r>
            <a:r>
              <a:rPr lang="zh-CN" altLang="en-US" sz="2400" noProof="1" dirty="0">
                <a:solidFill>
                  <a:srgbClr val="FFFFFF"/>
                </a:solidFill>
                <a:latin typeface="造字工房悦圆 G0v1 常规体" pitchFamily="50" charset="-122"/>
                <a:ea typeface="造字工房悦圆 G0v1 常规体" pitchFamily="50" charset="-122"/>
                <a:cs typeface="Arial Unicode MS" panose="020B0604020202020204" charset="-122"/>
              </a:rPr>
              <a:t>全城巡游，点亮项目，以满满心意致全体雅安人</a:t>
            </a:r>
            <a:endParaRPr sz="2400" noProof="1" dirty="0">
              <a:latin typeface="造字工房悦圆 G0v1 常规体" pitchFamily="50" charset="-122"/>
              <a:ea typeface="造字工房悦圆 G0v1 常规体" pitchFamily="50" charset="-122"/>
              <a:cs typeface="Arial Unicode MS" panose="020B0604020202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6175" y="2411413"/>
            <a:ext cx="9013825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sz="7200" b="1" noProof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钻石甜心手机字体" pitchFamily="2" charset="-122"/>
                <a:ea typeface="钻石甜心手机字体" pitchFamily="2" charset="-122"/>
                <a:cs typeface="钻石甜心手机字体" pitchFamily="2" charset="-122"/>
              </a:rPr>
              <a:t>一、前宣策略</a:t>
            </a:r>
            <a:endParaRPr lang="zh-CN" sz="7200" b="1" noProof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钻石甜心手机字体" pitchFamily="2" charset="-122"/>
              <a:ea typeface="钻石甜心手机字体" pitchFamily="2" charset="-122"/>
              <a:cs typeface="钻石甜心手机字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object 2"/>
          <p:cNvSpPr/>
          <p:nvPr>
            <p:custDataLst>
              <p:tags r:id="rId1"/>
            </p:custDataLst>
          </p:nvPr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3314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5" name="object 3"/>
          <p:cNvSpPr/>
          <p:nvPr/>
        </p:nvSpPr>
        <p:spPr>
          <a:xfrm>
            <a:off x="427038" y="354013"/>
            <a:ext cx="11187112" cy="5659437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6" name="文本框 23"/>
          <p:cNvSpPr txBox="1"/>
          <p:nvPr/>
        </p:nvSpPr>
        <p:spPr>
          <a:xfrm>
            <a:off x="895350" y="588963"/>
            <a:ext cx="29940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逼格锐线体简4.0(原名张海山锐线体）" charset="-122"/>
                <a:ea typeface="逼格锐线体简4.0(原名张海山锐线体）" charset="-122"/>
                <a:sym typeface="微软雅黑" panose="020B0503020204020204" charset="-122"/>
              </a:rPr>
              <a:t>线上推广</a:t>
            </a:r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  <a:p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8" name="object 5"/>
          <p:cNvSpPr/>
          <p:nvPr>
            <p:custDataLst>
              <p:tags r:id="rId3"/>
            </p:custDataLst>
          </p:nvPr>
        </p:nvSpPr>
        <p:spPr>
          <a:xfrm>
            <a:off x="6311900" y="3205163"/>
            <a:ext cx="3313113" cy="25288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fontAlgn="auto"/>
            <a:endParaRPr sz="1715" strike="noStrike" noProof="1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13318" name="Pictur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2222"/>
          <a:stretch>
            <a:fillRect/>
          </a:stretch>
        </p:blipFill>
        <p:spPr>
          <a:xfrm>
            <a:off x="2865438" y="3205163"/>
            <a:ext cx="3309937" cy="253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object 3"/>
          <p:cNvSpPr txBox="1"/>
          <p:nvPr/>
        </p:nvSpPr>
        <p:spPr>
          <a:xfrm>
            <a:off x="1071563" y="1112838"/>
            <a:ext cx="10479088" cy="1814513"/>
          </a:xfrm>
          <a:prstGeom prst="rect">
            <a:avLst/>
          </a:prstGeom>
        </p:spPr>
        <p:txBody>
          <a:bodyPr vert="horz" wrap="square" lIns="0" tIns="11490" rIns="0" bIns="0" rtlCol="0">
            <a:spAutoFit/>
          </a:bodyPr>
          <a:lstStyle/>
          <a:p>
            <a:pPr marL="12700" marR="23241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b="1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线上九宫格</a:t>
            </a:r>
            <a:r>
              <a:rPr lang="en-US" altLang="zh-CN" sz="1600" b="1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/</a:t>
            </a:r>
            <a:r>
              <a:rPr lang="zh-CN" altLang="en-US" sz="1600" b="1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视频：</a:t>
            </a:r>
            <a:r>
              <a:rPr lang="zh-CN" altLang="en-US" sz="16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线上微信端开放前九宫格</a:t>
            </a:r>
            <a:r>
              <a:rPr lang="en-US" altLang="zh-CN" sz="16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/</a:t>
            </a:r>
            <a:r>
              <a:rPr lang="zh-CN" altLang="en-US" sz="16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视频进行朋友圈刷屏，同时嫁接媒体大咖，各大网站软文推送，制造噱头。</a:t>
            </a:r>
            <a:endParaRPr lang="zh-CN" altLang="en-US" sz="16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2700" marR="232410" fontAlgn="auto">
              <a:lnSpc>
                <a:spcPct val="150000"/>
              </a:lnSpc>
              <a:spcBef>
                <a:spcPts val="0"/>
              </a:spcBef>
            </a:pPr>
            <a:r>
              <a:rPr lang="zh-CN" sz="1600" b="1" spc="-5" noProof="1" dirty="0" err="1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线上邀请函</a:t>
            </a:r>
            <a:r>
              <a:rPr lang="zh-CN" sz="1600" spc="-5" noProof="1" dirty="0" err="1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：</a:t>
            </a:r>
            <a:r>
              <a:rPr sz="1600" spc="-5" noProof="1" dirty="0" err="1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面向</a:t>
            </a:r>
            <a:r>
              <a:rPr lang="zh-CN" sz="1600" spc="-5" noProof="1" dirty="0" err="1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行业大佬、意向客户、</a:t>
            </a:r>
            <a:r>
              <a:rPr sz="1600" spc="-5" noProof="1" dirty="0" err="1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业内大咖、媒体</a:t>
            </a:r>
            <a:r>
              <a:rPr lang="zh-CN" altLang="en-US" sz="1600" spc="-5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大咖等发送</a:t>
            </a:r>
            <a:r>
              <a:rPr sz="1600" spc="-5" noProof="1" dirty="0" err="1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邀请函，引发业内朋友圈热评面向重点客户</a:t>
            </a:r>
            <a:r>
              <a:rPr lang="zh-CN" sz="1600" spc="-5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。</a:t>
            </a:r>
            <a:endParaRPr lang="en-US" altLang="zh-CN" sz="16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2700" marR="23241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b="1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活动目的：</a:t>
            </a:r>
            <a:r>
              <a:rPr lang="zh-CN" altLang="en-US" sz="16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线上聚焦热点，案场销售、媒体朋友等各界人士通过朋友圈共享的形式，九宫格传播开放时间，形成话题热点。</a:t>
            </a:r>
            <a:endParaRPr lang="zh-CN" altLang="en-US" sz="16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</p:txBody>
      </p:sp>
      <p:pic>
        <p:nvPicPr>
          <p:cNvPr id="13320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3150" y="3205163"/>
            <a:ext cx="1657350" cy="2528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object 2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4338" name="object 3"/>
          <p:cNvSpPr/>
          <p:nvPr/>
        </p:nvSpPr>
        <p:spPr>
          <a:xfrm>
            <a:off x="498475" y="42545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39" name="AutoShape 2" descr="http://img.mp.itc.cn/upload/20170407/bf51b7aebf914aa39eee0b66698ae94d_th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endParaRPr lang="zh-CN" altLang="en-US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grpSp>
        <p:nvGrpSpPr>
          <p:cNvPr id="14340" name="组合 7"/>
          <p:cNvGrpSpPr/>
          <p:nvPr/>
        </p:nvGrpSpPr>
        <p:grpSpPr>
          <a:xfrm>
            <a:off x="1609725" y="1641475"/>
            <a:ext cx="8485188" cy="3575050"/>
            <a:chOff x="1232879" y="1864355"/>
            <a:chExt cx="9949646" cy="4154934"/>
          </a:xfrm>
        </p:grpSpPr>
        <p:sp>
          <p:nvSpPr>
            <p:cNvPr id="14341" name="任意多边形 21"/>
            <p:cNvSpPr/>
            <p:nvPr/>
          </p:nvSpPr>
          <p:spPr>
            <a:xfrm>
              <a:off x="1232879" y="1864355"/>
              <a:ext cx="9949646" cy="4154934"/>
            </a:xfrm>
            <a:custGeom>
              <a:avLst/>
              <a:gdLst/>
              <a:ahLst/>
              <a:cxnLst>
                <a:cxn ang="0">
                  <a:pos x="472854" y="156053"/>
                </a:cxn>
                <a:cxn ang="0">
                  <a:pos x="3369088" y="0"/>
                </a:cxn>
                <a:cxn ang="0">
                  <a:pos x="3824548" y="585201"/>
                </a:cxn>
                <a:cxn ang="0">
                  <a:pos x="7151923" y="448654"/>
                </a:cxn>
                <a:cxn ang="0">
                  <a:pos x="7309541" y="292600"/>
                </a:cxn>
                <a:cxn ang="0">
                  <a:pos x="8077930" y="292600"/>
                </a:cxn>
                <a:cxn ang="0">
                  <a:pos x="8215846" y="1521525"/>
                </a:cxn>
                <a:cxn ang="0">
                  <a:pos x="9949646" y="1541031"/>
                </a:cxn>
                <a:cxn ang="0">
                  <a:pos x="9319173" y="3043050"/>
                </a:cxn>
                <a:cxn ang="0">
                  <a:pos x="8373464" y="3101570"/>
                </a:cxn>
                <a:cxn ang="0">
                  <a:pos x="8156739" y="3491705"/>
                </a:cxn>
                <a:cxn ang="0">
                  <a:pos x="6797282" y="3550225"/>
                </a:cxn>
                <a:cxn ang="0">
                  <a:pos x="6442642" y="4154934"/>
                </a:cxn>
                <a:cxn ang="0">
                  <a:pos x="4570926" y="4154934"/>
                </a:cxn>
                <a:cxn ang="0">
                  <a:pos x="4669437" y="3413678"/>
                </a:cxn>
                <a:cxn ang="0">
                  <a:pos x="1635288" y="3413678"/>
                </a:cxn>
                <a:cxn ang="0">
                  <a:pos x="1457967" y="3218610"/>
                </a:cxn>
                <a:cxn ang="0">
                  <a:pos x="0" y="3218610"/>
                </a:cxn>
                <a:cxn ang="0">
                  <a:pos x="689579" y="2048206"/>
                </a:cxn>
                <a:cxn ang="0">
                  <a:pos x="39404" y="1658072"/>
                </a:cxn>
                <a:cxn ang="0">
                  <a:pos x="340723" y="618819"/>
                </a:cxn>
                <a:cxn ang="0">
                  <a:pos x="472854" y="156053"/>
                </a:cxn>
              </a:cxnLst>
              <a:pathLst>
                <a:path w="6413500" h="2705100">
                  <a:moveTo>
                    <a:pt x="304800" y="101600"/>
                  </a:moveTo>
                  <a:lnTo>
                    <a:pt x="2171700" y="0"/>
                  </a:lnTo>
                  <a:lnTo>
                    <a:pt x="2465288" y="381000"/>
                  </a:lnTo>
                  <a:lnTo>
                    <a:pt x="4610100" y="292100"/>
                  </a:lnTo>
                  <a:lnTo>
                    <a:pt x="4711700" y="190500"/>
                  </a:lnTo>
                  <a:lnTo>
                    <a:pt x="5207000" y="190500"/>
                  </a:lnTo>
                  <a:lnTo>
                    <a:pt x="5295900" y="990600"/>
                  </a:lnTo>
                  <a:lnTo>
                    <a:pt x="6413500" y="1003300"/>
                  </a:lnTo>
                  <a:lnTo>
                    <a:pt x="6007100" y="1981200"/>
                  </a:lnTo>
                  <a:lnTo>
                    <a:pt x="5397500" y="2019300"/>
                  </a:lnTo>
                  <a:lnTo>
                    <a:pt x="5257800" y="2273300"/>
                  </a:lnTo>
                  <a:lnTo>
                    <a:pt x="4381500" y="2311400"/>
                  </a:lnTo>
                  <a:lnTo>
                    <a:pt x="4152900" y="2705100"/>
                  </a:lnTo>
                  <a:lnTo>
                    <a:pt x="2946400" y="2705100"/>
                  </a:lnTo>
                  <a:lnTo>
                    <a:pt x="3009900" y="2222500"/>
                  </a:lnTo>
                  <a:lnTo>
                    <a:pt x="1054100" y="2222500"/>
                  </a:lnTo>
                  <a:lnTo>
                    <a:pt x="939800" y="2095500"/>
                  </a:lnTo>
                  <a:lnTo>
                    <a:pt x="0" y="2095500"/>
                  </a:lnTo>
                  <a:lnTo>
                    <a:pt x="444500" y="1333500"/>
                  </a:lnTo>
                  <a:lnTo>
                    <a:pt x="25400" y="1079500"/>
                  </a:lnTo>
                  <a:lnTo>
                    <a:pt x="219629" y="402887"/>
                  </a:lnTo>
                  <a:lnTo>
                    <a:pt x="304800" y="101600"/>
                  </a:lnTo>
                  <a:close/>
                </a:path>
              </a:pathLst>
            </a:custGeom>
            <a:solidFill>
              <a:srgbClr val="FFFFFF"/>
            </a:solidFill>
            <a:ln w="5715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2" name="矩形 6"/>
            <p:cNvSpPr/>
            <p:nvPr/>
          </p:nvSpPr>
          <p:spPr>
            <a:xfrm>
              <a:off x="1671111" y="2011676"/>
              <a:ext cx="2011680" cy="1179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>
                <a:buFont typeface="Arial" panose="020B0604020202020204" pitchFamily="34" charset="0"/>
              </a:pPr>
              <a:r>
                <a:rPr lang="zh-CN" altLang="en-US" sz="6000" b="1" dirty="0">
                  <a:solidFill>
                    <a:srgbClr val="1E1D3A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雅安</a:t>
              </a:r>
              <a:endParaRPr lang="zh-CN" altLang="en-US" sz="6000" b="1" dirty="0">
                <a:solidFill>
                  <a:srgbClr val="1E1D3A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43" name="矩形 7"/>
            <p:cNvSpPr/>
            <p:nvPr/>
          </p:nvSpPr>
          <p:spPr>
            <a:xfrm>
              <a:off x="3803769" y="2719748"/>
              <a:ext cx="1914798" cy="5349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>
                <a:buFont typeface="Arial" panose="020B0604020202020204" pitchFamily="34" charset="0"/>
              </a:pPr>
              <a:r>
                <a:rPr lang="zh-CN" altLang="en-US" sz="2400" dirty="0">
                  <a:solidFill>
                    <a:srgbClr val="222222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黄金地段</a:t>
              </a:r>
              <a:endParaRPr lang="zh-CN" altLang="en-US" sz="2400" dirty="0">
                <a:solidFill>
                  <a:srgbClr val="222222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44" name="矩形 16"/>
            <p:cNvSpPr/>
            <p:nvPr/>
          </p:nvSpPr>
          <p:spPr>
            <a:xfrm rot="5400000">
              <a:off x="7867924" y="3106063"/>
              <a:ext cx="2214880" cy="684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1E1D3A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雅安</a:t>
              </a:r>
              <a:endParaRPr lang="zh-CN" altLang="en-US" sz="3200" b="1" dirty="0">
                <a:solidFill>
                  <a:srgbClr val="1E1D3A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45" name="矩形 17"/>
            <p:cNvSpPr/>
            <p:nvPr/>
          </p:nvSpPr>
          <p:spPr>
            <a:xfrm>
              <a:off x="6164319" y="4716396"/>
              <a:ext cx="2357877" cy="6065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solidFill>
                    <a:srgbClr val="1E1D3A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城市展厅</a:t>
              </a:r>
              <a:endParaRPr lang="zh-CN" altLang="en-US" sz="2800" b="1" dirty="0">
                <a:solidFill>
                  <a:srgbClr val="1E1D3A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46" name="矩形 18"/>
            <p:cNvSpPr/>
            <p:nvPr/>
          </p:nvSpPr>
          <p:spPr>
            <a:xfrm>
              <a:off x="8921527" y="3696143"/>
              <a:ext cx="2260997" cy="6781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F88A44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打卡互动</a:t>
              </a:r>
              <a:endParaRPr lang="zh-CN" altLang="en-US" sz="3200" b="1" dirty="0">
                <a:solidFill>
                  <a:srgbClr val="F88A44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47" name="矩形 19"/>
            <p:cNvSpPr/>
            <p:nvPr/>
          </p:nvSpPr>
          <p:spPr>
            <a:xfrm>
              <a:off x="2673574" y="3468547"/>
              <a:ext cx="1622268" cy="749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3600" b="1" dirty="0">
                  <a:solidFill>
                    <a:srgbClr val="1E1D3A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品质</a:t>
              </a:r>
              <a:endParaRPr lang="zh-CN" altLang="en-US" sz="3600" b="1" dirty="0">
                <a:solidFill>
                  <a:srgbClr val="1E1D3A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48" name="矩形 20"/>
            <p:cNvSpPr/>
            <p:nvPr/>
          </p:nvSpPr>
          <p:spPr>
            <a:xfrm>
              <a:off x="2901612" y="4181420"/>
              <a:ext cx="2816832" cy="6781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dist" defTabSz="1087755"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F88A44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城市展厅</a:t>
              </a:r>
              <a:endParaRPr lang="zh-CN" altLang="en-US" sz="3200" b="1" dirty="0">
                <a:solidFill>
                  <a:srgbClr val="F88A44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49" name="矩形 21"/>
            <p:cNvSpPr/>
            <p:nvPr/>
          </p:nvSpPr>
          <p:spPr>
            <a:xfrm>
              <a:off x="4081883" y="3323325"/>
              <a:ext cx="4175644" cy="8212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dist">
                <a:buFont typeface="Arial" panose="020B0604020202020204" pitchFamily="34" charset="0"/>
              </a:pPr>
              <a:r>
                <a:rPr lang="zh-CN" altLang="en-US" sz="4000" b="1" dirty="0">
                  <a:solidFill>
                    <a:srgbClr val="1E1D3A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雅安无水港</a:t>
              </a:r>
              <a:endParaRPr lang="zh-CN" altLang="en-US" sz="4000" b="1" dirty="0">
                <a:solidFill>
                  <a:srgbClr val="1E1D3A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50" name="矩形 22"/>
            <p:cNvSpPr/>
            <p:nvPr/>
          </p:nvSpPr>
          <p:spPr>
            <a:xfrm>
              <a:off x="5628567" y="2607196"/>
              <a:ext cx="3348288" cy="6065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solidFill>
                    <a:srgbClr val="F88A44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川藏铁路第一城</a:t>
              </a:r>
              <a:endParaRPr lang="zh-CN" altLang="en-US" sz="2800" b="1" dirty="0">
                <a:solidFill>
                  <a:srgbClr val="F88A44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51" name="矩形 23"/>
            <p:cNvSpPr/>
            <p:nvPr/>
          </p:nvSpPr>
          <p:spPr>
            <a:xfrm>
              <a:off x="5570843" y="4212768"/>
              <a:ext cx="2077172" cy="5349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dist">
                <a:buFont typeface="Arial" panose="020B0604020202020204" pitchFamily="34" charset="0"/>
              </a:pPr>
              <a:r>
                <a:rPr lang="en-US" altLang="zh-CN" sz="2400" dirty="0">
                  <a:solidFill>
                    <a:srgbClr val="222222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MINI</a:t>
              </a:r>
              <a:r>
                <a:rPr lang="zh-CN" altLang="en-US" sz="2400" dirty="0">
                  <a:solidFill>
                    <a:srgbClr val="222222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巡游</a:t>
              </a:r>
              <a:endParaRPr lang="zh-CN" altLang="en-US" sz="2400" dirty="0">
                <a:solidFill>
                  <a:srgbClr val="222222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52" name="矩形 24"/>
            <p:cNvSpPr/>
            <p:nvPr/>
          </p:nvSpPr>
          <p:spPr>
            <a:xfrm>
              <a:off x="2027050" y="4133293"/>
              <a:ext cx="1110433" cy="5349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400" dirty="0">
                  <a:solidFill>
                    <a:srgbClr val="222222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雅安</a:t>
              </a:r>
              <a:endParaRPr lang="zh-CN" altLang="en-US" sz="2400" dirty="0">
                <a:solidFill>
                  <a:srgbClr val="222222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  <p:sp>
          <p:nvSpPr>
            <p:cNvPr id="14353" name="矩形 25"/>
            <p:cNvSpPr/>
            <p:nvPr/>
          </p:nvSpPr>
          <p:spPr>
            <a:xfrm rot="5400000">
              <a:off x="3224898" y="2834941"/>
              <a:ext cx="995680" cy="5398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>
                <a:buFont typeface="Arial" panose="020B0604020202020204" pitchFamily="34" charset="0"/>
              </a:pPr>
              <a:r>
                <a:rPr lang="zh-CN" altLang="en-US" sz="2400" b="1" dirty="0">
                  <a:solidFill>
                    <a:srgbClr val="F88A44"/>
                  </a:solidFill>
                  <a:latin typeface="逼格锐线体简4.0(原名张海山锐线体）" charset="-122"/>
                  <a:ea typeface="逼格锐线体简4.0(原名张海山锐线体）" charset="-122"/>
                  <a:sym typeface="宋体" panose="02010600030101010101" pitchFamily="2" charset="-122"/>
                </a:rPr>
                <a:t>信阳</a:t>
              </a:r>
              <a:endParaRPr lang="zh-CN" altLang="en-US" sz="2400" b="1" dirty="0">
                <a:solidFill>
                  <a:srgbClr val="F88A44"/>
                </a:solidFill>
                <a:latin typeface="逼格锐线体简4.0(原名张海山锐线体）" charset="-122"/>
                <a:ea typeface="逼格锐线体简4.0(原名张海山锐线体）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54" name="文本框 27"/>
          <p:cNvSpPr txBox="1"/>
          <p:nvPr/>
        </p:nvSpPr>
        <p:spPr>
          <a:xfrm>
            <a:off x="895350" y="588963"/>
            <a:ext cx="29940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逼格锐线体简4.0(原名张海山锐线体）" charset="-122"/>
                <a:ea typeface="逼格锐线体简4.0(原名张海山锐线体）" charset="-122"/>
                <a:sym typeface="微软雅黑" panose="020B0503020204020204" charset="-122"/>
              </a:rPr>
              <a:t>线上推广</a:t>
            </a:r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  <a:p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4355" name="文本框 28"/>
          <p:cNvSpPr txBox="1"/>
          <p:nvPr/>
        </p:nvSpPr>
        <p:spPr>
          <a:xfrm>
            <a:off x="968375" y="1162050"/>
            <a:ext cx="29940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dirty="0">
                <a:latin typeface="逼格锐线体简4.0(原名张海山锐线体）" charset="-122"/>
                <a:ea typeface="逼格锐线体简4.0(原名张海山锐线体）" charset="-122"/>
                <a:sym typeface="微软雅黑" panose="020B0503020204020204" charset="-122"/>
              </a:rPr>
              <a:t>媒体传播——话题宣传亮点</a:t>
            </a:r>
            <a:endParaRPr lang="zh-CN" altLang="en-US" b="1" dirty="0">
              <a:latin typeface="逼格锐线体简4.0(原名张海山锐线体）" charset="-122"/>
              <a:ea typeface="逼格锐线体简4.0(原名张海山锐线体）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object 2"/>
          <p:cNvSpPr/>
          <p:nvPr>
            <p:custDataLst>
              <p:tags r:id="rId1"/>
            </p:custDataLst>
          </p:nvPr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5362" name="object 3"/>
          <p:cNvSpPr/>
          <p:nvPr/>
        </p:nvSpPr>
        <p:spPr>
          <a:xfrm>
            <a:off x="503238" y="414338"/>
            <a:ext cx="11185525" cy="5659437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" name="object 7"/>
          <p:cNvSpPr txBox="1"/>
          <p:nvPr/>
        </p:nvSpPr>
        <p:spPr>
          <a:xfrm>
            <a:off x="503234" y="1257300"/>
            <a:ext cx="7442200" cy="3416300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2700" fontAlgn="auto">
              <a:spcBef>
                <a:spcPts val="960"/>
              </a:spcBef>
            </a:pPr>
            <a:r>
              <a:rPr sz="24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【</a:t>
            </a:r>
            <a:r>
              <a:rPr lang="zh-CN" sz="24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气球全城赠送</a:t>
            </a:r>
            <a:r>
              <a:rPr lang="zh-CN" altLang="en-US" sz="24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，制造热点</a:t>
            </a:r>
            <a:r>
              <a:rPr sz="24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】</a:t>
            </a:r>
            <a:endParaRPr sz="24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2700" fontAlgn="auto">
              <a:spcBef>
                <a:spcPts val="960"/>
              </a:spcBef>
            </a:pPr>
            <a:endParaRPr sz="24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82245"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活动前三天，组织小蜜蜂在雅安雨城区和名山区主要街道派发项目定制气球，提前为活动预热。</a:t>
            </a:r>
            <a:endParaRPr lang="en-US" altLang="zh-CN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82245"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noProof="1" dirty="0">
                <a:highlight>
                  <a:srgbClr val="C0C0C0"/>
                </a:highlight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气球内容</a:t>
            </a:r>
            <a:r>
              <a:rPr lang="zh-CN" altLang="en-US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可为：雅安无水港二期  万达展厅  </a:t>
            </a:r>
            <a:r>
              <a:rPr lang="en-US" altLang="zh-CN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11</a:t>
            </a:r>
            <a:r>
              <a:rPr lang="zh-CN" altLang="en-US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月</a:t>
            </a:r>
            <a:r>
              <a:rPr lang="en-US" altLang="zh-CN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27</a:t>
            </a:r>
            <a:r>
              <a:rPr lang="zh-CN" altLang="en-US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日即将亮相  好礼不停送</a:t>
            </a:r>
            <a:endParaRPr lang="zh-CN" altLang="en-US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82245" fontAlgn="auto">
              <a:spcBef>
                <a:spcPts val="645"/>
              </a:spcBef>
            </a:pPr>
            <a:endParaRPr sz="14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82245" fontAlgn="auto">
              <a:spcBef>
                <a:spcPts val="840"/>
              </a:spcBef>
            </a:pPr>
            <a:endParaRPr sz="14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</p:txBody>
      </p:sp>
      <p:sp>
        <p:nvSpPr>
          <p:cNvPr id="15364" name="文本框 27"/>
          <p:cNvSpPr txBox="1"/>
          <p:nvPr/>
        </p:nvSpPr>
        <p:spPr>
          <a:xfrm>
            <a:off x="895350" y="588963"/>
            <a:ext cx="29940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逼格锐线体简4.0(原名张海山锐线体）" charset="-122"/>
                <a:ea typeface="逼格锐线体简4.0(原名张海山锐线体）" charset="-122"/>
                <a:sym typeface="微软雅黑" panose="020B0503020204020204" charset="-122"/>
              </a:rPr>
              <a:t>线下事件营销</a:t>
            </a:r>
            <a:endParaRPr lang="zh-CN" altLang="en-US" sz="2400" b="1" dirty="0">
              <a:latin typeface="逼格锐线体简4.0(原名张海山锐线体）" charset="-122"/>
              <a:ea typeface="逼格锐线体简4.0(原名张海山锐线体）" charset="-122"/>
            </a:endParaRPr>
          </a:p>
          <a:p>
            <a:endParaRPr lang="zh-CN" altLang="en-US" sz="2400" b="1" dirty="0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15365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41988" y="4044950"/>
            <a:ext cx="2203450" cy="1423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5438" y="2019300"/>
            <a:ext cx="3114675" cy="3449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object 2"/>
          <p:cNvSpPr/>
          <p:nvPr>
            <p:custDataLst>
              <p:tags r:id="rId1"/>
            </p:custDataLst>
          </p:nvPr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6386" name="object 3"/>
          <p:cNvSpPr/>
          <p:nvPr/>
        </p:nvSpPr>
        <p:spPr>
          <a:xfrm>
            <a:off x="503238" y="406400"/>
            <a:ext cx="11185525" cy="5659438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" name="object 7"/>
          <p:cNvSpPr txBox="1"/>
          <p:nvPr/>
        </p:nvSpPr>
        <p:spPr>
          <a:xfrm>
            <a:off x="503233" y="1257300"/>
            <a:ext cx="7442200" cy="2927985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2700" fontAlgn="auto">
              <a:spcBef>
                <a:spcPts val="960"/>
              </a:spcBef>
            </a:pPr>
            <a:r>
              <a:rPr sz="24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【</a:t>
            </a:r>
            <a:r>
              <a:rPr lang="zh-CN" sz="24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五菱宏光</a:t>
            </a:r>
            <a:r>
              <a:rPr lang="en-US" altLang="zh-CN" sz="24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mini</a:t>
            </a:r>
            <a:r>
              <a:rPr lang="zh-CN" altLang="en-US" sz="24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全城巡游，制造惊奇</a:t>
            </a:r>
            <a:r>
              <a:rPr sz="2400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</a:rPr>
              <a:t>】</a:t>
            </a:r>
            <a:endParaRPr sz="24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2700" fontAlgn="auto">
              <a:spcBef>
                <a:spcPts val="960"/>
              </a:spcBef>
            </a:pPr>
            <a:endParaRPr sz="24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82245"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活动当天，</a:t>
            </a:r>
            <a:r>
              <a:rPr lang="en-US" altLang="zh-CN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Mini</a:t>
            </a:r>
            <a:r>
              <a:rPr lang="zh-CN" altLang="en-US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车队线下巡游，以</a:t>
            </a:r>
            <a:r>
              <a:rPr lang="zh-CN" altLang="en-US" noProof="1" dirty="0">
                <a:highlight>
                  <a:srgbClr val="C0C0C0"/>
                </a:highlight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一辆法拉利加州或者兰博基尼小牛作为头车，</a:t>
            </a:r>
            <a:r>
              <a:rPr lang="en-US" altLang="zh-CN" noProof="1" dirty="0">
                <a:highlight>
                  <a:srgbClr val="C0C0C0"/>
                </a:highlight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20</a:t>
            </a:r>
            <a:r>
              <a:rPr lang="zh-CN" altLang="en-US" noProof="1" dirty="0">
                <a:highlight>
                  <a:srgbClr val="C0C0C0"/>
                </a:highlight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辆五菱宏光</a:t>
            </a:r>
            <a:r>
              <a:rPr lang="en-US" altLang="zh-CN" noProof="1" dirty="0">
                <a:highlight>
                  <a:srgbClr val="C0C0C0"/>
                </a:highlight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miniEV</a:t>
            </a:r>
            <a:r>
              <a:rPr lang="zh-CN" altLang="en-US" noProof="1" dirty="0">
                <a:highlight>
                  <a:srgbClr val="C0C0C0"/>
                </a:highlight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作为主车队</a:t>
            </a:r>
            <a:r>
              <a:rPr lang="zh-CN" altLang="en-US" noProof="1" dirty="0">
                <a:latin typeface="逼格锐线体简4.0(原名张海山锐线体）" charset="-122"/>
                <a:ea typeface="逼格锐线体简4.0(原名张海山锐线体）" charset="-122"/>
                <a:cs typeface="逼格锐线体简4.0(原名张海山锐线体）" charset="-122"/>
                <a:sym typeface="+mn-ea"/>
              </a:rPr>
              <a:t>，配合车模及宣传物料进行全城游行，制造话题焦点，提高项目曝光度。</a:t>
            </a:r>
            <a:endParaRPr lang="zh-CN" altLang="en-US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82245" fontAlgn="auto">
              <a:spcBef>
                <a:spcPts val="645"/>
              </a:spcBef>
            </a:pPr>
            <a:endParaRPr sz="14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  <a:p>
            <a:pPr marL="182245" fontAlgn="auto">
              <a:spcBef>
                <a:spcPts val="840"/>
              </a:spcBef>
            </a:pPr>
            <a:endParaRPr sz="1400" noProof="1" dirty="0">
              <a:latin typeface="逼格锐线体简4.0(原名张海山锐线体）" charset="-122"/>
              <a:ea typeface="逼格锐线体简4.0(原名张海山锐线体）" charset="-122"/>
              <a:cs typeface="逼格锐线体简4.0(原名张海山锐线体）" charset="-122"/>
            </a:endParaRPr>
          </a:p>
        </p:txBody>
      </p:sp>
      <p:sp>
        <p:nvSpPr>
          <p:cNvPr id="16388" name="文本框 27"/>
          <p:cNvSpPr txBox="1"/>
          <p:nvPr/>
        </p:nvSpPr>
        <p:spPr>
          <a:xfrm>
            <a:off x="895350" y="588963"/>
            <a:ext cx="29940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逼格锐线体简4.0(原名张海山锐线体）" charset="-122"/>
                <a:ea typeface="逼格锐线体简4.0(原名张海山锐线体）" charset="-122"/>
                <a:sym typeface="微软雅黑" panose="020B0503020204020204" charset="-122"/>
              </a:rPr>
              <a:t>线下推广</a:t>
            </a:r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  <a:p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16389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803275" y="3540125"/>
            <a:ext cx="3443288" cy="228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01"/>
          <p:cNvPicPr/>
          <p:nvPr/>
        </p:nvPicPr>
        <p:blipFill>
          <a:blip r:embed="rId4"/>
          <a:stretch>
            <a:fillRect/>
          </a:stretch>
        </p:blipFill>
        <p:spPr>
          <a:xfrm>
            <a:off x="4470400" y="3540125"/>
            <a:ext cx="3251200" cy="228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2113" y="1349375"/>
            <a:ext cx="3359150" cy="447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object 2"/>
          <p:cNvSpPr/>
          <p:nvPr/>
        </p:nvSpPr>
        <p:spPr>
          <a:xfrm>
            <a:off x="320675" y="242888"/>
            <a:ext cx="11550650" cy="63722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square" lIns="0" tIns="0" rIns="0" bIns="0" anchor="t" anchorCtr="0"/>
          <a:p>
            <a:endParaRPr lang="zh-CN" altLang="zh-CN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sp>
        <p:nvSpPr>
          <p:cNvPr id="17410" name="object 3"/>
          <p:cNvSpPr/>
          <p:nvPr/>
        </p:nvSpPr>
        <p:spPr>
          <a:xfrm>
            <a:off x="503238" y="414338"/>
            <a:ext cx="11185525" cy="5659437"/>
          </a:xfrm>
          <a:custGeom>
            <a:avLst/>
            <a:gdLst/>
            <a:ahLst/>
            <a:cxnLst/>
            <a:pathLst>
              <a:path w="11186160" h="5659120">
                <a:moveTo>
                  <a:pt x="0" y="5658612"/>
                </a:moveTo>
                <a:lnTo>
                  <a:pt x="11186160" y="5658612"/>
                </a:lnTo>
                <a:lnTo>
                  <a:pt x="11186160" y="0"/>
                </a:lnTo>
                <a:lnTo>
                  <a:pt x="0" y="0"/>
                </a:lnTo>
                <a:lnTo>
                  <a:pt x="0" y="565861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" name="object 7"/>
          <p:cNvSpPr txBox="1"/>
          <p:nvPr/>
        </p:nvSpPr>
        <p:spPr>
          <a:xfrm>
            <a:off x="503238" y="1257300"/>
            <a:ext cx="11045825" cy="1800225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2700" fontAlgn="auto">
              <a:spcBef>
                <a:spcPts val="960"/>
              </a:spcBef>
            </a:pPr>
            <a:r>
              <a:rPr sz="2400" noProof="1" dirty="0">
                <a:latin typeface="逼格锐线体简4.0(原名张海山锐线体）" charset="-122"/>
                <a:ea typeface="逼格锐线体简4.0(原名张海山锐线体）" charset="-122"/>
                <a:cs typeface="微软雅黑" panose="020B0503020204020204" charset="-122"/>
              </a:rPr>
              <a:t>【</a:t>
            </a:r>
            <a:r>
              <a:rPr lang="zh-CN" sz="2400" noProof="1" dirty="0">
                <a:latin typeface="逼格锐线体简4.0(原名张海山锐线体）" charset="-122"/>
                <a:ea typeface="逼格锐线体简4.0(原名张海山锐线体）" charset="-122"/>
                <a:cs typeface="微软雅黑" panose="020B0503020204020204" charset="-122"/>
              </a:rPr>
              <a:t>定制气球，燃爆万达广场</a:t>
            </a:r>
            <a:r>
              <a:rPr sz="2400" noProof="1" dirty="0">
                <a:latin typeface="逼格锐线体简4.0(原名张海山锐线体）" charset="-122"/>
                <a:ea typeface="逼格锐线体简4.0(原名张海山锐线体）" charset="-122"/>
                <a:cs typeface="微软雅黑" panose="020B0503020204020204" charset="-122"/>
              </a:rPr>
              <a:t>】</a:t>
            </a:r>
            <a:endParaRPr sz="2400" noProof="1" dirty="0">
              <a:latin typeface="逼格锐线体简4.0(原名张海山锐线体）" charset="-122"/>
              <a:ea typeface="逼格锐线体简4.0(原名张海山锐线体）" charset="-122"/>
              <a:cs typeface="微软雅黑" panose="020B0503020204020204" charset="-122"/>
            </a:endParaRPr>
          </a:p>
          <a:p>
            <a:pPr marL="12700" fontAlgn="auto">
              <a:spcBef>
                <a:spcPts val="960"/>
              </a:spcBef>
            </a:pPr>
            <a:endParaRPr sz="2400" noProof="1" dirty="0">
              <a:latin typeface="逼格锐线体简4.0(原名张海山锐线体）" charset="-122"/>
              <a:ea typeface="逼格锐线体简4.0(原名张海山锐线体）" charset="-122"/>
              <a:cs typeface="微软雅黑" panose="020B0503020204020204" charset="-122"/>
            </a:endParaRPr>
          </a:p>
          <a:p>
            <a:pPr marL="182245"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noProof="1" dirty="0">
                <a:latin typeface="逼格锐线体简4.0(原名张海山锐线体）" charset="-122"/>
                <a:ea typeface="逼格锐线体简4.0(原名张海山锐线体）" charset="-122"/>
                <a:cs typeface="微软雅黑" panose="020B0503020204020204" charset="-122"/>
              </a:rPr>
              <a:t>活动当天，配合模特于万达广场内巡游，模特手拿气球为现场观众派发定制气球，提高项目曝光度</a:t>
            </a:r>
            <a:endParaRPr sz="1400" noProof="1" dirty="0">
              <a:latin typeface="逼格锐线体简4.0(原名张海山锐线体）" charset="-122"/>
              <a:ea typeface="逼格锐线体简4.0(原名张海山锐线体）" charset="-122"/>
              <a:cs typeface="Arial Unicode MS" panose="020B0604020202020204" charset="-122"/>
            </a:endParaRPr>
          </a:p>
          <a:p>
            <a:pPr marL="182245" fontAlgn="auto">
              <a:spcBef>
                <a:spcPts val="840"/>
              </a:spcBef>
            </a:pPr>
            <a:endParaRPr sz="1400" noProof="1" dirty="0">
              <a:latin typeface="逼格锐线体简4.0(原名张海山锐线体）" charset="-122"/>
              <a:ea typeface="逼格锐线体简4.0(原名张海山锐线体）" charset="-122"/>
              <a:cs typeface="Arial Unicode MS" panose="020B0604020202020204" charset="-122"/>
            </a:endParaRPr>
          </a:p>
        </p:txBody>
      </p:sp>
      <p:pic>
        <p:nvPicPr>
          <p:cNvPr id="17412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803275" y="3540125"/>
            <a:ext cx="3443288" cy="228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4470400" y="3540125"/>
            <a:ext cx="3251200" cy="228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文本框 27"/>
          <p:cNvSpPr txBox="1"/>
          <p:nvPr/>
        </p:nvSpPr>
        <p:spPr>
          <a:xfrm>
            <a:off x="895350" y="588963"/>
            <a:ext cx="29940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latin typeface="逼格锐线体简4.0(原名张海山锐线体）" charset="-122"/>
                <a:ea typeface="逼格锐线体简4.0(原名张海山锐线体）" charset="-122"/>
                <a:sym typeface="微软雅黑" panose="020B0503020204020204" charset="-122"/>
              </a:rPr>
              <a:t>线下推广</a:t>
            </a:r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  <a:p>
            <a:endParaRPr lang="zh-CN" altLang="en-US" sz="2400" b="1">
              <a:latin typeface="逼格锐线体简4.0(原名张海山锐线体）" charset="-122"/>
              <a:ea typeface="逼格锐线体简4.0(原名张海山锐线体）" charset="-122"/>
            </a:endParaRPr>
          </a:p>
        </p:txBody>
      </p:sp>
      <p:pic>
        <p:nvPicPr>
          <p:cNvPr id="17415" name="图片 3"/>
          <p:cNvPicPr>
            <a:picLocks noChangeAspect="1"/>
          </p:cNvPicPr>
          <p:nvPr/>
        </p:nvPicPr>
        <p:blipFill>
          <a:blip r:embed="rId4"/>
          <a:srcRect l="16455" t="4050" r="2991" b="13708"/>
          <a:stretch>
            <a:fillRect/>
          </a:stretch>
        </p:blipFill>
        <p:spPr>
          <a:xfrm>
            <a:off x="803275" y="3540125"/>
            <a:ext cx="3443288" cy="228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03"/>
          <p:cNvPicPr/>
          <p:nvPr/>
        </p:nvPicPr>
        <p:blipFill>
          <a:blip r:embed="rId5"/>
          <a:stretch>
            <a:fillRect/>
          </a:stretch>
        </p:blipFill>
        <p:spPr>
          <a:xfrm>
            <a:off x="4467225" y="3540125"/>
            <a:ext cx="3257550" cy="228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104"/>
          <p:cNvPicPr/>
          <p:nvPr/>
        </p:nvPicPr>
        <p:blipFill>
          <a:blip r:embed="rId6"/>
          <a:stretch>
            <a:fillRect/>
          </a:stretch>
        </p:blipFill>
        <p:spPr>
          <a:xfrm>
            <a:off x="7945438" y="3540125"/>
            <a:ext cx="3386137" cy="228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036.8,&quot;width&quot;:18192}"/>
</p:tagLst>
</file>

<file path=ppt/tags/tag2.xml><?xml version="1.0" encoding="utf-8"?>
<p:tagLst xmlns:p="http://schemas.openxmlformats.org/presentationml/2006/main">
  <p:tag name="KSO_WM_UNIT_PLACING_PICTURE_USER_VIEWPORT" val="{&quot;height&quot;:2552,&quot;width&quot;:3525}"/>
</p:tagLst>
</file>

<file path=ppt/tags/tag3.xml><?xml version="1.0" encoding="utf-8"?>
<p:tagLst xmlns:p="http://schemas.openxmlformats.org/presentationml/2006/main">
  <p:tag name="KSO_WM_UNIT_PLACING_PICTURE_USER_VIEWPORT" val="{&quot;height&quot;:2575,&quot;width&quot;:3369}"/>
</p:tagLst>
</file>

<file path=ppt/tags/tag4.xml><?xml version="1.0" encoding="utf-8"?>
<p:tagLst xmlns:p="http://schemas.openxmlformats.org/presentationml/2006/main">
  <p:tag name="KSO_WM_UNIT_PLACING_PICTURE_USER_VIEWPORT" val="{&quot;height&quot;:10036.8,&quot;width&quot;:18192}"/>
</p:tagLst>
</file>

<file path=ppt/tags/tag5.xml><?xml version="1.0" encoding="utf-8"?>
<p:tagLst xmlns:p="http://schemas.openxmlformats.org/presentationml/2006/main">
  <p:tag name="KSO_WM_UNIT_PLACING_PICTURE_USER_VIEWPORT" val="{&quot;height&quot;:5265,&quot;width&quot;:8145}"/>
</p:tagLst>
</file>

<file path=ppt/tags/tag6.xml><?xml version="1.0" encoding="utf-8"?>
<p:tagLst xmlns:p="http://schemas.openxmlformats.org/presentationml/2006/main">
  <p:tag name="KSO_WM_UNIT_PLACING_PICTURE_USER_VIEWPORT" val="{&quot;height&quot;:10036.8,&quot;width&quot;:18192}"/>
</p:tagLst>
</file>

<file path=ppt/tags/tag7.xml><?xml version="1.0" encoding="utf-8"?>
<p:tagLst xmlns:p="http://schemas.openxmlformats.org/presentationml/2006/main">
  <p:tag name="KSO_WM_UNIT_PLACING_PICTURE_USER_VIEWPORT" val="{&quot;height&quot;:6540,&quot;width&quot;:8940}"/>
</p:tagLst>
</file>

<file path=ppt/tags/tag8.xml><?xml version="1.0" encoding="utf-8"?>
<p:tagLst xmlns:p="http://schemas.openxmlformats.org/presentationml/2006/main">
  <p:tag name="KSO_WM_UNIT_PLACING_PICTURE_USER_VIEWPORT" val="{&quot;height&quot;:3375,&quot;width&quot;:51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2516</Words>
  <Application>WPS 演示</Application>
  <PresentationFormat>宽屏</PresentationFormat>
  <Paragraphs>250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4" baseType="lpstr">
      <vt:lpstr>Arial</vt:lpstr>
      <vt:lpstr>宋体</vt:lpstr>
      <vt:lpstr>Wingdings</vt:lpstr>
      <vt:lpstr>造字工房悦黑 G0v1 常规体</vt:lpstr>
      <vt:lpstr>黑体</vt:lpstr>
      <vt:lpstr>Arial Unicode MS</vt:lpstr>
      <vt:lpstr>钻石甜心手机字体</vt:lpstr>
      <vt:lpstr>Adobe Gurmukhi</vt:lpstr>
      <vt:lpstr>Segoe Print</vt:lpstr>
      <vt:lpstr>華康圓體 Std W3</vt:lpstr>
      <vt:lpstr>MingLiU-ExtB</vt:lpstr>
      <vt:lpstr>★風雲</vt:lpstr>
      <vt:lpstr>Yu Gothic</vt:lpstr>
      <vt:lpstr>HakusyuGyosyo_kk</vt:lpstr>
      <vt:lpstr>Microsoft JhengHei UI</vt:lpstr>
      <vt:lpstr>Microsoft JhengHei</vt:lpstr>
      <vt:lpstr>造字工房力黑（非商用）常规体</vt:lpstr>
      <vt:lpstr>造字工房悦圆 G0v1 常规体</vt:lpstr>
      <vt:lpstr>逼格锐线体简4.0(原名张海山锐线体）</vt:lpstr>
      <vt:lpstr>微软雅黑</vt:lpstr>
      <vt:lpstr>Calibri</vt:lpstr>
      <vt:lpstr>Adobe Naskh Medium</vt:lpstr>
      <vt:lpstr>字体管家幻影伯爵</vt:lpstr>
      <vt:lpstr>百度综艺简体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57</cp:revision>
  <dcterms:created xsi:type="dcterms:W3CDTF">2020-05-25T23:05:00Z</dcterms:created>
  <dcterms:modified xsi:type="dcterms:W3CDTF">2021-11-17T06:50:57Z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E5259F723177474A921546BB7AA5F46B</vt:lpwstr>
  </property>
  <property fmtid="{D5CDD505-2E9C-101B-9397-08002B2CF9AE}" pid="3" name="KSOProductBuildVer">
    <vt:lpwstr>2052-11.1.0.11045</vt:lpwstr>
  </property>
</Properties>
</file>